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97" r:id="rId4"/>
    <p:sldId id="290" r:id="rId5"/>
    <p:sldId id="311" r:id="rId6"/>
    <p:sldId id="309" r:id="rId7"/>
    <p:sldId id="310" r:id="rId8"/>
    <p:sldId id="312" r:id="rId9"/>
    <p:sldId id="314" r:id="rId10"/>
    <p:sldId id="313" r:id="rId11"/>
    <p:sldId id="316" r:id="rId12"/>
    <p:sldId id="317" r:id="rId13"/>
    <p:sldId id="315" r:id="rId14"/>
    <p:sldId id="318" r:id="rId15"/>
    <p:sldId id="319" r:id="rId16"/>
    <p:sldId id="32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872" y="-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16BE1C-12C1-404D-9C89-71A389DCB507}" type="doc">
      <dgm:prSet loTypeId="urn:microsoft.com/office/officeart/2005/8/layout/cycle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86E0FA7-ED7F-488E-99C0-6E977EDE4659}">
      <dgm:prSet phldrT="[Text]"/>
      <dgm:spPr/>
      <dgm:t>
        <a:bodyPr/>
        <a:lstStyle/>
        <a:p>
          <a:r>
            <a:rPr lang="nl-NL" dirty="0" err="1" smtClean="0"/>
            <a:t>Learner</a:t>
          </a:r>
          <a:r>
            <a:rPr lang="nl-NL" dirty="0" smtClean="0"/>
            <a:t> </a:t>
          </a:r>
          <a:r>
            <a:rPr lang="nl-NL" dirty="0" err="1" smtClean="0"/>
            <a:t>characteristics</a:t>
          </a:r>
          <a:endParaRPr lang="en-US" dirty="0"/>
        </a:p>
      </dgm:t>
    </dgm:pt>
    <dgm:pt modelId="{BDE48A06-BF5D-49F5-B413-3ECCD46A4240}" type="parTrans" cxnId="{542009E5-4833-4F07-85AE-5E7784A9EF27}">
      <dgm:prSet/>
      <dgm:spPr/>
      <dgm:t>
        <a:bodyPr/>
        <a:lstStyle/>
        <a:p>
          <a:endParaRPr lang="en-US"/>
        </a:p>
      </dgm:t>
    </dgm:pt>
    <dgm:pt modelId="{29E93AE7-2FD7-43A7-8D75-AB9E6474F1C2}" type="sibTrans" cxnId="{542009E5-4833-4F07-85AE-5E7784A9EF27}">
      <dgm:prSet/>
      <dgm:spPr/>
      <dgm:t>
        <a:bodyPr/>
        <a:lstStyle/>
        <a:p>
          <a:endParaRPr lang="en-US"/>
        </a:p>
      </dgm:t>
    </dgm:pt>
    <dgm:pt modelId="{86AAF3C1-1052-4D70-B56F-152878AA1922}">
      <dgm:prSet phldrT="[Text]"/>
      <dgm:spPr/>
      <dgm:t>
        <a:bodyPr/>
        <a:lstStyle/>
        <a:p>
          <a:r>
            <a:rPr lang="nl-NL" dirty="0" smtClean="0"/>
            <a:t>L1</a:t>
          </a:r>
          <a:endParaRPr lang="en-US" dirty="0"/>
        </a:p>
      </dgm:t>
    </dgm:pt>
    <dgm:pt modelId="{525961BB-81B3-49B9-8D96-BC1F779306AC}" type="parTrans" cxnId="{24853730-867C-4BAE-ABD6-560F531B6DD0}">
      <dgm:prSet/>
      <dgm:spPr/>
      <dgm:t>
        <a:bodyPr/>
        <a:lstStyle/>
        <a:p>
          <a:endParaRPr lang="en-US"/>
        </a:p>
      </dgm:t>
    </dgm:pt>
    <dgm:pt modelId="{02461019-7AD2-4896-8F77-AD972A357581}" type="sibTrans" cxnId="{24853730-867C-4BAE-ABD6-560F531B6DD0}">
      <dgm:prSet/>
      <dgm:spPr/>
      <dgm:t>
        <a:bodyPr/>
        <a:lstStyle/>
        <a:p>
          <a:endParaRPr lang="en-US"/>
        </a:p>
      </dgm:t>
    </dgm:pt>
    <dgm:pt modelId="{50714022-FDBD-49E8-8712-45569FA80476}">
      <dgm:prSet phldrT="[Text]"/>
      <dgm:spPr/>
      <dgm:t>
        <a:bodyPr/>
        <a:lstStyle/>
        <a:p>
          <a:r>
            <a:rPr lang="nl-NL" dirty="0" err="1" smtClean="0"/>
            <a:t>Other</a:t>
          </a:r>
          <a:r>
            <a:rPr lang="nl-NL" dirty="0" smtClean="0"/>
            <a:t> L2’s</a:t>
          </a:r>
          <a:endParaRPr lang="en-US" dirty="0"/>
        </a:p>
      </dgm:t>
    </dgm:pt>
    <dgm:pt modelId="{31BB1A33-1B9A-4D6E-AAA7-9C148BBACE6D}" type="parTrans" cxnId="{82B49B43-C05E-4BCB-8B5C-1FE824E6D235}">
      <dgm:prSet/>
      <dgm:spPr/>
      <dgm:t>
        <a:bodyPr/>
        <a:lstStyle/>
        <a:p>
          <a:endParaRPr lang="en-US"/>
        </a:p>
      </dgm:t>
    </dgm:pt>
    <dgm:pt modelId="{ACEDBBF4-7174-4F70-B895-7A2291DD1BEC}" type="sibTrans" cxnId="{82B49B43-C05E-4BCB-8B5C-1FE824E6D235}">
      <dgm:prSet/>
      <dgm:spPr/>
      <dgm:t>
        <a:bodyPr/>
        <a:lstStyle/>
        <a:p>
          <a:endParaRPr lang="en-US"/>
        </a:p>
      </dgm:t>
    </dgm:pt>
    <dgm:pt modelId="{11E58353-C01A-48D8-8897-CB31D9D54D9A}">
      <dgm:prSet phldrT="[Text]"/>
      <dgm:spPr/>
      <dgm:t>
        <a:bodyPr/>
        <a:lstStyle/>
        <a:p>
          <a:r>
            <a:rPr lang="nl-NL" dirty="0" smtClean="0"/>
            <a:t>Spoken register</a:t>
          </a:r>
          <a:endParaRPr lang="en-US" dirty="0"/>
        </a:p>
      </dgm:t>
    </dgm:pt>
    <dgm:pt modelId="{358CBE69-39A2-4CD2-B32F-E83B19BCC69D}" type="parTrans" cxnId="{9E934B98-3E7C-4854-823A-A3B94D28211A}">
      <dgm:prSet/>
      <dgm:spPr/>
      <dgm:t>
        <a:bodyPr/>
        <a:lstStyle/>
        <a:p>
          <a:endParaRPr lang="en-US"/>
        </a:p>
      </dgm:t>
    </dgm:pt>
    <dgm:pt modelId="{773E05BD-62E3-4A54-9687-00156AEA41B1}" type="sibTrans" cxnId="{9E934B98-3E7C-4854-823A-A3B94D28211A}">
      <dgm:prSet/>
      <dgm:spPr/>
      <dgm:t>
        <a:bodyPr/>
        <a:lstStyle/>
        <a:p>
          <a:endParaRPr lang="en-US"/>
        </a:p>
      </dgm:t>
    </dgm:pt>
    <dgm:pt modelId="{F2D6AD04-6A4C-4EB3-BCF9-02EEA5B6559E}">
      <dgm:prSet phldrT="[Text]"/>
      <dgm:spPr/>
      <dgm:t>
        <a:bodyPr/>
        <a:lstStyle/>
        <a:p>
          <a:r>
            <a:rPr lang="nl-NL" dirty="0" err="1" smtClean="0"/>
            <a:t>Learner</a:t>
          </a:r>
          <a:r>
            <a:rPr lang="nl-NL" dirty="0" smtClean="0"/>
            <a:t> </a:t>
          </a:r>
          <a:r>
            <a:rPr lang="nl-NL" dirty="0" err="1" smtClean="0"/>
            <a:t>strategies</a:t>
          </a:r>
          <a:endParaRPr lang="en-US" dirty="0"/>
        </a:p>
      </dgm:t>
    </dgm:pt>
    <dgm:pt modelId="{66153120-4BAC-42ED-9A48-FA2BAEDB3A8D}" type="parTrans" cxnId="{7AFC34CB-FB4F-4187-9157-00027EA2FB2E}">
      <dgm:prSet/>
      <dgm:spPr/>
      <dgm:t>
        <a:bodyPr/>
        <a:lstStyle/>
        <a:p>
          <a:endParaRPr lang="en-US"/>
        </a:p>
      </dgm:t>
    </dgm:pt>
    <dgm:pt modelId="{D5992A2B-43F3-40BA-8E73-6674EF908E6B}" type="sibTrans" cxnId="{7AFC34CB-FB4F-4187-9157-00027EA2FB2E}">
      <dgm:prSet/>
      <dgm:spPr/>
      <dgm:t>
        <a:bodyPr/>
        <a:lstStyle/>
        <a:p>
          <a:endParaRPr lang="en-US"/>
        </a:p>
      </dgm:t>
    </dgm:pt>
    <dgm:pt modelId="{73A43BBD-8861-4CCD-A4E3-2B380504F711}">
      <dgm:prSet phldrT="[Text]"/>
      <dgm:spPr/>
      <dgm:t>
        <a:bodyPr/>
        <a:lstStyle/>
        <a:p>
          <a:r>
            <a:rPr lang="nl-NL" dirty="0" smtClean="0"/>
            <a:t>Learning context</a:t>
          </a:r>
          <a:endParaRPr lang="en-US" dirty="0"/>
        </a:p>
      </dgm:t>
    </dgm:pt>
    <dgm:pt modelId="{76A2D536-1827-4DEE-8AA4-2584E5A9007B}" type="parTrans" cxnId="{308ED204-A12D-4F24-A9B7-878881A03196}">
      <dgm:prSet/>
      <dgm:spPr/>
      <dgm:t>
        <a:bodyPr/>
        <a:lstStyle/>
        <a:p>
          <a:endParaRPr lang="en-US"/>
        </a:p>
      </dgm:t>
    </dgm:pt>
    <dgm:pt modelId="{53037ACA-4C08-4FBD-B82E-F9834EC5290D}" type="sibTrans" cxnId="{308ED204-A12D-4F24-A9B7-878881A03196}">
      <dgm:prSet/>
      <dgm:spPr/>
      <dgm:t>
        <a:bodyPr/>
        <a:lstStyle/>
        <a:p>
          <a:endParaRPr lang="en-US"/>
        </a:p>
      </dgm:t>
    </dgm:pt>
    <dgm:pt modelId="{10CC2926-EA0D-4320-A842-8381670C3204}">
      <dgm:prSet phldrT="[Text]"/>
      <dgm:spPr/>
      <dgm:t>
        <a:bodyPr/>
        <a:lstStyle/>
        <a:p>
          <a:r>
            <a:rPr lang="nl-NL" dirty="0" smtClean="0"/>
            <a:t>Teaching </a:t>
          </a:r>
          <a:r>
            <a:rPr lang="nl-NL" dirty="0" err="1" smtClean="0"/>
            <a:t>method</a:t>
          </a:r>
          <a:endParaRPr lang="en-US" dirty="0"/>
        </a:p>
      </dgm:t>
    </dgm:pt>
    <dgm:pt modelId="{F3B8B9B4-D1F7-42E2-B87A-3BE05CDBD469}" type="parTrans" cxnId="{0DF03B68-33AD-4FEC-801A-76D8844D7F82}">
      <dgm:prSet/>
      <dgm:spPr/>
      <dgm:t>
        <a:bodyPr/>
        <a:lstStyle/>
        <a:p>
          <a:endParaRPr lang="en-US"/>
        </a:p>
      </dgm:t>
    </dgm:pt>
    <dgm:pt modelId="{21D19351-41B4-40BE-A695-C2C8B8F59628}" type="sibTrans" cxnId="{0DF03B68-33AD-4FEC-801A-76D8844D7F82}">
      <dgm:prSet/>
      <dgm:spPr/>
      <dgm:t>
        <a:bodyPr/>
        <a:lstStyle/>
        <a:p>
          <a:endParaRPr lang="en-US"/>
        </a:p>
      </dgm:t>
    </dgm:pt>
    <dgm:pt modelId="{CC16D675-EFFC-442D-9C59-CF7B21B91E52}">
      <dgm:prSet phldrT="[Text]"/>
      <dgm:spPr/>
      <dgm:t>
        <a:bodyPr/>
        <a:lstStyle/>
        <a:p>
          <a:r>
            <a:rPr lang="nl-NL" dirty="0" err="1" smtClean="0"/>
            <a:t>Characteristics</a:t>
          </a:r>
          <a:r>
            <a:rPr lang="nl-NL" dirty="0" smtClean="0"/>
            <a:t> target </a:t>
          </a:r>
          <a:r>
            <a:rPr lang="nl-NL" dirty="0" err="1" smtClean="0"/>
            <a:t>language</a:t>
          </a:r>
          <a:endParaRPr lang="en-US" dirty="0"/>
        </a:p>
      </dgm:t>
    </dgm:pt>
    <dgm:pt modelId="{C92C94CC-CBB1-456B-9A0A-E63BCE04BDF0}" type="parTrans" cxnId="{E2082ADF-2A3E-4061-93A7-48E9AC44081C}">
      <dgm:prSet/>
      <dgm:spPr/>
      <dgm:t>
        <a:bodyPr/>
        <a:lstStyle/>
        <a:p>
          <a:endParaRPr lang="en-US"/>
        </a:p>
      </dgm:t>
    </dgm:pt>
    <dgm:pt modelId="{C2128F08-5941-4DBB-9774-85B546563BED}" type="sibTrans" cxnId="{E2082ADF-2A3E-4061-93A7-48E9AC44081C}">
      <dgm:prSet/>
      <dgm:spPr/>
      <dgm:t>
        <a:bodyPr/>
        <a:lstStyle/>
        <a:p>
          <a:endParaRPr lang="en-US"/>
        </a:p>
      </dgm:t>
    </dgm:pt>
    <dgm:pt modelId="{0429F384-E206-4EA2-A0A3-352266E05BB6}" type="pres">
      <dgm:prSet presAssocID="{8B16BE1C-12C1-404D-9C89-71A389DCB50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5C1856-DC48-4F81-A383-C25CC3A76E6D}" type="pres">
      <dgm:prSet presAssocID="{086E0FA7-ED7F-488E-99C0-6E977EDE4659}" presName="node" presStyleLbl="node1" presStyleIdx="0" presStyleCnt="8" custRadScaleRad="101530" custRadScaleInc="-17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3D25E3-C8B6-4B53-97A3-F65DE8FF92DB}" type="pres">
      <dgm:prSet presAssocID="{086E0FA7-ED7F-488E-99C0-6E977EDE4659}" presName="spNode" presStyleCnt="0"/>
      <dgm:spPr/>
    </dgm:pt>
    <dgm:pt modelId="{F995961B-9083-4C64-820A-C0900C84B0CC}" type="pres">
      <dgm:prSet presAssocID="{29E93AE7-2FD7-43A7-8D75-AB9E6474F1C2}" presName="sibTrans" presStyleLbl="sibTrans1D1" presStyleIdx="0" presStyleCnt="8"/>
      <dgm:spPr/>
      <dgm:t>
        <a:bodyPr/>
        <a:lstStyle/>
        <a:p>
          <a:endParaRPr lang="en-US"/>
        </a:p>
      </dgm:t>
    </dgm:pt>
    <dgm:pt modelId="{04A020F9-AE5F-4604-89E7-54BD3C08D537}" type="pres">
      <dgm:prSet presAssocID="{86AAF3C1-1052-4D70-B56F-152878AA1922}" presName="node" presStyleLbl="node1" presStyleIdx="1" presStyleCnt="8" custRadScaleRad="99073" custRadScaleInc="117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3CFC99-7679-4818-93AF-90487F9BC258}" type="pres">
      <dgm:prSet presAssocID="{86AAF3C1-1052-4D70-B56F-152878AA1922}" presName="spNode" presStyleCnt="0"/>
      <dgm:spPr/>
    </dgm:pt>
    <dgm:pt modelId="{41B43A31-A3DD-499E-9940-0F067C876293}" type="pres">
      <dgm:prSet presAssocID="{02461019-7AD2-4896-8F77-AD972A357581}" presName="sibTrans" presStyleLbl="sibTrans1D1" presStyleIdx="1" presStyleCnt="8"/>
      <dgm:spPr/>
      <dgm:t>
        <a:bodyPr/>
        <a:lstStyle/>
        <a:p>
          <a:endParaRPr lang="en-US"/>
        </a:p>
      </dgm:t>
    </dgm:pt>
    <dgm:pt modelId="{3BA4B95B-BA7A-4AF2-972F-238861840DAC}" type="pres">
      <dgm:prSet presAssocID="{50714022-FDBD-49E8-8712-45569FA80476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C6FA20-CA64-4725-836E-43AA3F49C7D1}" type="pres">
      <dgm:prSet presAssocID="{50714022-FDBD-49E8-8712-45569FA80476}" presName="spNode" presStyleCnt="0"/>
      <dgm:spPr/>
    </dgm:pt>
    <dgm:pt modelId="{C072A099-9ACD-457F-9E80-E103E66B335B}" type="pres">
      <dgm:prSet presAssocID="{ACEDBBF4-7174-4F70-B895-7A2291DD1BEC}" presName="sibTrans" presStyleLbl="sibTrans1D1" presStyleIdx="2" presStyleCnt="8"/>
      <dgm:spPr/>
      <dgm:t>
        <a:bodyPr/>
        <a:lstStyle/>
        <a:p>
          <a:endParaRPr lang="en-US"/>
        </a:p>
      </dgm:t>
    </dgm:pt>
    <dgm:pt modelId="{E78E0363-2790-4ADB-B3AC-C61379940851}" type="pres">
      <dgm:prSet presAssocID="{11E58353-C01A-48D8-8897-CB31D9D54D9A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5474E1-22E0-4E73-BD89-909406268C11}" type="pres">
      <dgm:prSet presAssocID="{11E58353-C01A-48D8-8897-CB31D9D54D9A}" presName="spNode" presStyleCnt="0"/>
      <dgm:spPr/>
    </dgm:pt>
    <dgm:pt modelId="{5740AFC9-3BAD-40E7-B780-C48DAB0059D1}" type="pres">
      <dgm:prSet presAssocID="{773E05BD-62E3-4A54-9687-00156AEA41B1}" presName="sibTrans" presStyleLbl="sibTrans1D1" presStyleIdx="3" presStyleCnt="8"/>
      <dgm:spPr/>
      <dgm:t>
        <a:bodyPr/>
        <a:lstStyle/>
        <a:p>
          <a:endParaRPr lang="en-US"/>
        </a:p>
      </dgm:t>
    </dgm:pt>
    <dgm:pt modelId="{DEED717B-5E61-4927-A690-828C23E6C5C6}" type="pres">
      <dgm:prSet presAssocID="{F2D6AD04-6A4C-4EB3-BCF9-02EEA5B6559E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531386-F178-47B2-9D89-27D788248B7A}" type="pres">
      <dgm:prSet presAssocID="{F2D6AD04-6A4C-4EB3-BCF9-02EEA5B6559E}" presName="spNode" presStyleCnt="0"/>
      <dgm:spPr/>
    </dgm:pt>
    <dgm:pt modelId="{F56F9CD7-D456-4E24-9060-66945393FA54}" type="pres">
      <dgm:prSet presAssocID="{D5992A2B-43F3-40BA-8E73-6674EF908E6B}" presName="sibTrans" presStyleLbl="sibTrans1D1" presStyleIdx="4" presStyleCnt="8"/>
      <dgm:spPr/>
      <dgm:t>
        <a:bodyPr/>
        <a:lstStyle/>
        <a:p>
          <a:endParaRPr lang="en-US"/>
        </a:p>
      </dgm:t>
    </dgm:pt>
    <dgm:pt modelId="{DAFB1A39-FD66-4C45-8738-2AD6EE2DD115}" type="pres">
      <dgm:prSet presAssocID="{CC16D675-EFFC-442D-9C59-CF7B21B91E52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C9B37F-F87A-4CC3-9D64-434A37934C09}" type="pres">
      <dgm:prSet presAssocID="{CC16D675-EFFC-442D-9C59-CF7B21B91E52}" presName="spNode" presStyleCnt="0"/>
      <dgm:spPr/>
    </dgm:pt>
    <dgm:pt modelId="{3A3BA401-BA9C-4314-AD3D-12C0BF07571C}" type="pres">
      <dgm:prSet presAssocID="{C2128F08-5941-4DBB-9774-85B546563BED}" presName="sibTrans" presStyleLbl="sibTrans1D1" presStyleIdx="5" presStyleCnt="8"/>
      <dgm:spPr/>
      <dgm:t>
        <a:bodyPr/>
        <a:lstStyle/>
        <a:p>
          <a:endParaRPr lang="en-US"/>
        </a:p>
      </dgm:t>
    </dgm:pt>
    <dgm:pt modelId="{20D4C59C-4A23-4357-8028-EE2B6A14CEF9}" type="pres">
      <dgm:prSet presAssocID="{10CC2926-EA0D-4320-A842-8381670C3204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73100B-C425-49EE-9E90-6534732201DC}" type="pres">
      <dgm:prSet presAssocID="{10CC2926-EA0D-4320-A842-8381670C3204}" presName="spNode" presStyleCnt="0"/>
      <dgm:spPr/>
    </dgm:pt>
    <dgm:pt modelId="{E23E4298-C38E-424D-8024-C2AC6B4957A6}" type="pres">
      <dgm:prSet presAssocID="{21D19351-41B4-40BE-A695-C2C8B8F59628}" presName="sibTrans" presStyleLbl="sibTrans1D1" presStyleIdx="6" presStyleCnt="8"/>
      <dgm:spPr/>
      <dgm:t>
        <a:bodyPr/>
        <a:lstStyle/>
        <a:p>
          <a:endParaRPr lang="en-US"/>
        </a:p>
      </dgm:t>
    </dgm:pt>
    <dgm:pt modelId="{2CA1A0B3-E27A-4894-B3E0-E61EBDE219E8}" type="pres">
      <dgm:prSet presAssocID="{73A43BBD-8861-4CCD-A4E3-2B380504F711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0BB701-1129-417A-A399-EF05C9FD0843}" type="pres">
      <dgm:prSet presAssocID="{73A43BBD-8861-4CCD-A4E3-2B380504F711}" presName="spNode" presStyleCnt="0"/>
      <dgm:spPr/>
    </dgm:pt>
    <dgm:pt modelId="{01E69CFB-2185-4686-A9A7-43EA8B868787}" type="pres">
      <dgm:prSet presAssocID="{53037ACA-4C08-4FBD-B82E-F9834EC5290D}" presName="sibTrans" presStyleLbl="sibTrans1D1" presStyleIdx="7" presStyleCnt="8"/>
      <dgm:spPr/>
      <dgm:t>
        <a:bodyPr/>
        <a:lstStyle/>
        <a:p>
          <a:endParaRPr lang="en-US"/>
        </a:p>
      </dgm:t>
    </dgm:pt>
  </dgm:ptLst>
  <dgm:cxnLst>
    <dgm:cxn modelId="{FA7BCBBB-EB5C-4AF6-8E15-339C9EAB759E}" type="presOf" srcId="{50714022-FDBD-49E8-8712-45569FA80476}" destId="{3BA4B95B-BA7A-4AF2-972F-238861840DAC}" srcOrd="0" destOrd="0" presId="urn:microsoft.com/office/officeart/2005/8/layout/cycle6"/>
    <dgm:cxn modelId="{24853730-867C-4BAE-ABD6-560F531B6DD0}" srcId="{8B16BE1C-12C1-404D-9C89-71A389DCB507}" destId="{86AAF3C1-1052-4D70-B56F-152878AA1922}" srcOrd="1" destOrd="0" parTransId="{525961BB-81B3-49B9-8D96-BC1F779306AC}" sibTransId="{02461019-7AD2-4896-8F77-AD972A357581}"/>
    <dgm:cxn modelId="{83967899-0125-4890-99CE-1C34E0F1D615}" type="presOf" srcId="{F2D6AD04-6A4C-4EB3-BCF9-02EEA5B6559E}" destId="{DEED717B-5E61-4927-A690-828C23E6C5C6}" srcOrd="0" destOrd="0" presId="urn:microsoft.com/office/officeart/2005/8/layout/cycle6"/>
    <dgm:cxn modelId="{2F19640F-7CAF-42B3-8B32-A7D42FACC476}" type="presOf" srcId="{8B16BE1C-12C1-404D-9C89-71A389DCB507}" destId="{0429F384-E206-4EA2-A0A3-352266E05BB6}" srcOrd="0" destOrd="0" presId="urn:microsoft.com/office/officeart/2005/8/layout/cycle6"/>
    <dgm:cxn modelId="{88189041-7D79-42DD-A30F-65A5F04F7D15}" type="presOf" srcId="{73A43BBD-8861-4CCD-A4E3-2B380504F711}" destId="{2CA1A0B3-E27A-4894-B3E0-E61EBDE219E8}" srcOrd="0" destOrd="0" presId="urn:microsoft.com/office/officeart/2005/8/layout/cycle6"/>
    <dgm:cxn modelId="{47EF1993-DF6D-424E-9E65-2F7DAEAAAE59}" type="presOf" srcId="{773E05BD-62E3-4A54-9687-00156AEA41B1}" destId="{5740AFC9-3BAD-40E7-B780-C48DAB0059D1}" srcOrd="0" destOrd="0" presId="urn:microsoft.com/office/officeart/2005/8/layout/cycle6"/>
    <dgm:cxn modelId="{1237992E-AAB5-478D-846D-7961B0A9D43C}" type="presOf" srcId="{29E93AE7-2FD7-43A7-8D75-AB9E6474F1C2}" destId="{F995961B-9083-4C64-820A-C0900C84B0CC}" srcOrd="0" destOrd="0" presId="urn:microsoft.com/office/officeart/2005/8/layout/cycle6"/>
    <dgm:cxn modelId="{91AC37AA-9F73-4BEA-A7C3-D734835B78C4}" type="presOf" srcId="{CC16D675-EFFC-442D-9C59-CF7B21B91E52}" destId="{DAFB1A39-FD66-4C45-8738-2AD6EE2DD115}" srcOrd="0" destOrd="0" presId="urn:microsoft.com/office/officeart/2005/8/layout/cycle6"/>
    <dgm:cxn modelId="{308ED204-A12D-4F24-A9B7-878881A03196}" srcId="{8B16BE1C-12C1-404D-9C89-71A389DCB507}" destId="{73A43BBD-8861-4CCD-A4E3-2B380504F711}" srcOrd="7" destOrd="0" parTransId="{76A2D536-1827-4DEE-8AA4-2584E5A9007B}" sibTransId="{53037ACA-4C08-4FBD-B82E-F9834EC5290D}"/>
    <dgm:cxn modelId="{733C778A-865D-4F96-988D-3564E7FEAC67}" type="presOf" srcId="{53037ACA-4C08-4FBD-B82E-F9834EC5290D}" destId="{01E69CFB-2185-4686-A9A7-43EA8B868787}" srcOrd="0" destOrd="0" presId="urn:microsoft.com/office/officeart/2005/8/layout/cycle6"/>
    <dgm:cxn modelId="{E2082ADF-2A3E-4061-93A7-48E9AC44081C}" srcId="{8B16BE1C-12C1-404D-9C89-71A389DCB507}" destId="{CC16D675-EFFC-442D-9C59-CF7B21B91E52}" srcOrd="5" destOrd="0" parTransId="{C92C94CC-CBB1-456B-9A0A-E63BCE04BDF0}" sibTransId="{C2128F08-5941-4DBB-9774-85B546563BED}"/>
    <dgm:cxn modelId="{DF14ADC7-7FBB-4818-8758-8FC7B9F104A2}" type="presOf" srcId="{86AAF3C1-1052-4D70-B56F-152878AA1922}" destId="{04A020F9-AE5F-4604-89E7-54BD3C08D537}" srcOrd="0" destOrd="0" presId="urn:microsoft.com/office/officeart/2005/8/layout/cycle6"/>
    <dgm:cxn modelId="{5886FA2F-53EB-493E-8211-B48D369244F5}" type="presOf" srcId="{086E0FA7-ED7F-488E-99C0-6E977EDE4659}" destId="{B05C1856-DC48-4F81-A383-C25CC3A76E6D}" srcOrd="0" destOrd="0" presId="urn:microsoft.com/office/officeart/2005/8/layout/cycle6"/>
    <dgm:cxn modelId="{82B49B43-C05E-4BCB-8B5C-1FE824E6D235}" srcId="{8B16BE1C-12C1-404D-9C89-71A389DCB507}" destId="{50714022-FDBD-49E8-8712-45569FA80476}" srcOrd="2" destOrd="0" parTransId="{31BB1A33-1B9A-4D6E-AAA7-9C148BBACE6D}" sibTransId="{ACEDBBF4-7174-4F70-B895-7A2291DD1BEC}"/>
    <dgm:cxn modelId="{542009E5-4833-4F07-85AE-5E7784A9EF27}" srcId="{8B16BE1C-12C1-404D-9C89-71A389DCB507}" destId="{086E0FA7-ED7F-488E-99C0-6E977EDE4659}" srcOrd="0" destOrd="0" parTransId="{BDE48A06-BF5D-49F5-B413-3ECCD46A4240}" sibTransId="{29E93AE7-2FD7-43A7-8D75-AB9E6474F1C2}"/>
    <dgm:cxn modelId="{7AFC34CB-FB4F-4187-9157-00027EA2FB2E}" srcId="{8B16BE1C-12C1-404D-9C89-71A389DCB507}" destId="{F2D6AD04-6A4C-4EB3-BCF9-02EEA5B6559E}" srcOrd="4" destOrd="0" parTransId="{66153120-4BAC-42ED-9A48-FA2BAEDB3A8D}" sibTransId="{D5992A2B-43F3-40BA-8E73-6674EF908E6B}"/>
    <dgm:cxn modelId="{3A0DF98C-E37E-456A-BA9F-4479D0DD419B}" type="presOf" srcId="{C2128F08-5941-4DBB-9774-85B546563BED}" destId="{3A3BA401-BA9C-4314-AD3D-12C0BF07571C}" srcOrd="0" destOrd="0" presId="urn:microsoft.com/office/officeart/2005/8/layout/cycle6"/>
    <dgm:cxn modelId="{EACB67B9-248A-4547-9D06-A660E16F82B0}" type="presOf" srcId="{21D19351-41B4-40BE-A695-C2C8B8F59628}" destId="{E23E4298-C38E-424D-8024-C2AC6B4957A6}" srcOrd="0" destOrd="0" presId="urn:microsoft.com/office/officeart/2005/8/layout/cycle6"/>
    <dgm:cxn modelId="{DC515D5A-A0B9-45D2-9D67-54E413BB6ACD}" type="presOf" srcId="{02461019-7AD2-4896-8F77-AD972A357581}" destId="{41B43A31-A3DD-499E-9940-0F067C876293}" srcOrd="0" destOrd="0" presId="urn:microsoft.com/office/officeart/2005/8/layout/cycle6"/>
    <dgm:cxn modelId="{9DBA892E-FD86-4C45-9FB7-F5CD1F99545E}" type="presOf" srcId="{10CC2926-EA0D-4320-A842-8381670C3204}" destId="{20D4C59C-4A23-4357-8028-EE2B6A14CEF9}" srcOrd="0" destOrd="0" presId="urn:microsoft.com/office/officeart/2005/8/layout/cycle6"/>
    <dgm:cxn modelId="{FD4D586D-9528-407B-BD3E-7FE01266EEF1}" type="presOf" srcId="{D5992A2B-43F3-40BA-8E73-6674EF908E6B}" destId="{F56F9CD7-D456-4E24-9060-66945393FA54}" srcOrd="0" destOrd="0" presId="urn:microsoft.com/office/officeart/2005/8/layout/cycle6"/>
    <dgm:cxn modelId="{2750B11A-0F63-42CF-8C86-C1D413FBE320}" type="presOf" srcId="{11E58353-C01A-48D8-8897-CB31D9D54D9A}" destId="{E78E0363-2790-4ADB-B3AC-C61379940851}" srcOrd="0" destOrd="0" presId="urn:microsoft.com/office/officeart/2005/8/layout/cycle6"/>
    <dgm:cxn modelId="{8DA97078-7A7B-4BB5-B403-182D607691C4}" type="presOf" srcId="{ACEDBBF4-7174-4F70-B895-7A2291DD1BEC}" destId="{C072A099-9ACD-457F-9E80-E103E66B335B}" srcOrd="0" destOrd="0" presId="urn:microsoft.com/office/officeart/2005/8/layout/cycle6"/>
    <dgm:cxn modelId="{9E934B98-3E7C-4854-823A-A3B94D28211A}" srcId="{8B16BE1C-12C1-404D-9C89-71A389DCB507}" destId="{11E58353-C01A-48D8-8897-CB31D9D54D9A}" srcOrd="3" destOrd="0" parTransId="{358CBE69-39A2-4CD2-B32F-E83B19BCC69D}" sibTransId="{773E05BD-62E3-4A54-9687-00156AEA41B1}"/>
    <dgm:cxn modelId="{0DF03B68-33AD-4FEC-801A-76D8844D7F82}" srcId="{8B16BE1C-12C1-404D-9C89-71A389DCB507}" destId="{10CC2926-EA0D-4320-A842-8381670C3204}" srcOrd="6" destOrd="0" parTransId="{F3B8B9B4-D1F7-42E2-B87A-3BE05CDBD469}" sibTransId="{21D19351-41B4-40BE-A695-C2C8B8F59628}"/>
    <dgm:cxn modelId="{4A9FA07D-93B0-4A20-BFF9-961D2C39FD4E}" type="presParOf" srcId="{0429F384-E206-4EA2-A0A3-352266E05BB6}" destId="{B05C1856-DC48-4F81-A383-C25CC3A76E6D}" srcOrd="0" destOrd="0" presId="urn:microsoft.com/office/officeart/2005/8/layout/cycle6"/>
    <dgm:cxn modelId="{338EAE55-EAF8-462E-AF4D-C6FA580109EE}" type="presParOf" srcId="{0429F384-E206-4EA2-A0A3-352266E05BB6}" destId="{C43D25E3-C8B6-4B53-97A3-F65DE8FF92DB}" srcOrd="1" destOrd="0" presId="urn:microsoft.com/office/officeart/2005/8/layout/cycle6"/>
    <dgm:cxn modelId="{9EBDAFAF-09F1-4B91-BFB2-9E6C8BF9D242}" type="presParOf" srcId="{0429F384-E206-4EA2-A0A3-352266E05BB6}" destId="{F995961B-9083-4C64-820A-C0900C84B0CC}" srcOrd="2" destOrd="0" presId="urn:microsoft.com/office/officeart/2005/8/layout/cycle6"/>
    <dgm:cxn modelId="{6B5C3E2C-7E23-4917-BE96-134C6DCEB19E}" type="presParOf" srcId="{0429F384-E206-4EA2-A0A3-352266E05BB6}" destId="{04A020F9-AE5F-4604-89E7-54BD3C08D537}" srcOrd="3" destOrd="0" presId="urn:microsoft.com/office/officeart/2005/8/layout/cycle6"/>
    <dgm:cxn modelId="{1D32C45D-6B14-41BD-95B4-6D6BBD8D85A2}" type="presParOf" srcId="{0429F384-E206-4EA2-A0A3-352266E05BB6}" destId="{D23CFC99-7679-4818-93AF-90487F9BC258}" srcOrd="4" destOrd="0" presId="urn:microsoft.com/office/officeart/2005/8/layout/cycle6"/>
    <dgm:cxn modelId="{EA2367F9-5B3B-4A2B-86E3-6961AB4BB4CC}" type="presParOf" srcId="{0429F384-E206-4EA2-A0A3-352266E05BB6}" destId="{41B43A31-A3DD-499E-9940-0F067C876293}" srcOrd="5" destOrd="0" presId="urn:microsoft.com/office/officeart/2005/8/layout/cycle6"/>
    <dgm:cxn modelId="{1806DB2A-4577-41DA-ACF3-B19262F5623C}" type="presParOf" srcId="{0429F384-E206-4EA2-A0A3-352266E05BB6}" destId="{3BA4B95B-BA7A-4AF2-972F-238861840DAC}" srcOrd="6" destOrd="0" presId="urn:microsoft.com/office/officeart/2005/8/layout/cycle6"/>
    <dgm:cxn modelId="{10F11F03-E0E6-4868-9E5C-F4899D3AFEB4}" type="presParOf" srcId="{0429F384-E206-4EA2-A0A3-352266E05BB6}" destId="{DFC6FA20-CA64-4725-836E-43AA3F49C7D1}" srcOrd="7" destOrd="0" presId="urn:microsoft.com/office/officeart/2005/8/layout/cycle6"/>
    <dgm:cxn modelId="{3DB6D005-3BC6-4B54-B8C7-665DEAFF2C9D}" type="presParOf" srcId="{0429F384-E206-4EA2-A0A3-352266E05BB6}" destId="{C072A099-9ACD-457F-9E80-E103E66B335B}" srcOrd="8" destOrd="0" presId="urn:microsoft.com/office/officeart/2005/8/layout/cycle6"/>
    <dgm:cxn modelId="{C577DBFF-D930-41E8-9FE2-CF8C22FB4E8C}" type="presParOf" srcId="{0429F384-E206-4EA2-A0A3-352266E05BB6}" destId="{E78E0363-2790-4ADB-B3AC-C61379940851}" srcOrd="9" destOrd="0" presId="urn:microsoft.com/office/officeart/2005/8/layout/cycle6"/>
    <dgm:cxn modelId="{84364734-174F-4B83-AD8C-D62AD16CE165}" type="presParOf" srcId="{0429F384-E206-4EA2-A0A3-352266E05BB6}" destId="{4B5474E1-22E0-4E73-BD89-909406268C11}" srcOrd="10" destOrd="0" presId="urn:microsoft.com/office/officeart/2005/8/layout/cycle6"/>
    <dgm:cxn modelId="{07564487-BC15-4958-A8BC-2BCBC4316B72}" type="presParOf" srcId="{0429F384-E206-4EA2-A0A3-352266E05BB6}" destId="{5740AFC9-3BAD-40E7-B780-C48DAB0059D1}" srcOrd="11" destOrd="0" presId="urn:microsoft.com/office/officeart/2005/8/layout/cycle6"/>
    <dgm:cxn modelId="{36FFBE55-E7B3-4C01-8736-AB44B1E3539D}" type="presParOf" srcId="{0429F384-E206-4EA2-A0A3-352266E05BB6}" destId="{DEED717B-5E61-4927-A690-828C23E6C5C6}" srcOrd="12" destOrd="0" presId="urn:microsoft.com/office/officeart/2005/8/layout/cycle6"/>
    <dgm:cxn modelId="{D7D297E8-755C-4D16-B251-C8BFB3DC6D03}" type="presParOf" srcId="{0429F384-E206-4EA2-A0A3-352266E05BB6}" destId="{5C531386-F178-47B2-9D89-27D788248B7A}" srcOrd="13" destOrd="0" presId="urn:microsoft.com/office/officeart/2005/8/layout/cycle6"/>
    <dgm:cxn modelId="{58AF251B-046E-41B2-839A-3AE0764415EF}" type="presParOf" srcId="{0429F384-E206-4EA2-A0A3-352266E05BB6}" destId="{F56F9CD7-D456-4E24-9060-66945393FA54}" srcOrd="14" destOrd="0" presId="urn:microsoft.com/office/officeart/2005/8/layout/cycle6"/>
    <dgm:cxn modelId="{C5FEF699-CF20-4654-BFBB-0A03B886BC84}" type="presParOf" srcId="{0429F384-E206-4EA2-A0A3-352266E05BB6}" destId="{DAFB1A39-FD66-4C45-8738-2AD6EE2DD115}" srcOrd="15" destOrd="0" presId="urn:microsoft.com/office/officeart/2005/8/layout/cycle6"/>
    <dgm:cxn modelId="{E64443EA-6DC6-4BF4-8A02-83A242B81A71}" type="presParOf" srcId="{0429F384-E206-4EA2-A0A3-352266E05BB6}" destId="{68C9B37F-F87A-4CC3-9D64-434A37934C09}" srcOrd="16" destOrd="0" presId="urn:microsoft.com/office/officeart/2005/8/layout/cycle6"/>
    <dgm:cxn modelId="{BA5988BA-535D-46A5-B1FE-3B917115FFB3}" type="presParOf" srcId="{0429F384-E206-4EA2-A0A3-352266E05BB6}" destId="{3A3BA401-BA9C-4314-AD3D-12C0BF07571C}" srcOrd="17" destOrd="0" presId="urn:microsoft.com/office/officeart/2005/8/layout/cycle6"/>
    <dgm:cxn modelId="{2CAE12C1-51CF-4A4E-A163-B006DFF09180}" type="presParOf" srcId="{0429F384-E206-4EA2-A0A3-352266E05BB6}" destId="{20D4C59C-4A23-4357-8028-EE2B6A14CEF9}" srcOrd="18" destOrd="0" presId="urn:microsoft.com/office/officeart/2005/8/layout/cycle6"/>
    <dgm:cxn modelId="{FCF468DC-66AE-4526-A76D-6AD65DB8D060}" type="presParOf" srcId="{0429F384-E206-4EA2-A0A3-352266E05BB6}" destId="{7E73100B-C425-49EE-9E90-6534732201DC}" srcOrd="19" destOrd="0" presId="urn:microsoft.com/office/officeart/2005/8/layout/cycle6"/>
    <dgm:cxn modelId="{D51933DD-2BFC-4801-9EE6-CE4816111F8A}" type="presParOf" srcId="{0429F384-E206-4EA2-A0A3-352266E05BB6}" destId="{E23E4298-C38E-424D-8024-C2AC6B4957A6}" srcOrd="20" destOrd="0" presId="urn:microsoft.com/office/officeart/2005/8/layout/cycle6"/>
    <dgm:cxn modelId="{ED578830-73B8-4421-85FE-8556E9D84DA0}" type="presParOf" srcId="{0429F384-E206-4EA2-A0A3-352266E05BB6}" destId="{2CA1A0B3-E27A-4894-B3E0-E61EBDE219E8}" srcOrd="21" destOrd="0" presId="urn:microsoft.com/office/officeart/2005/8/layout/cycle6"/>
    <dgm:cxn modelId="{CF50B631-2F33-433A-9965-5DDB8D78D8F3}" type="presParOf" srcId="{0429F384-E206-4EA2-A0A3-352266E05BB6}" destId="{3D0BB701-1129-417A-A399-EF05C9FD0843}" srcOrd="22" destOrd="0" presId="urn:microsoft.com/office/officeart/2005/8/layout/cycle6"/>
    <dgm:cxn modelId="{18AFA4EE-481D-44D3-8872-562AC7138770}" type="presParOf" srcId="{0429F384-E206-4EA2-A0A3-352266E05BB6}" destId="{01E69CFB-2185-4686-A9A7-43EA8B868787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C1856-DC48-4F81-A383-C25CC3A76E6D}">
      <dsp:nvSpPr>
        <dsp:cNvPr id="0" name=""/>
        <dsp:cNvSpPr/>
      </dsp:nvSpPr>
      <dsp:spPr>
        <a:xfrm>
          <a:off x="3491539" y="0"/>
          <a:ext cx="989354" cy="6430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err="1" smtClean="0"/>
            <a:t>Learner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characteristics</a:t>
          </a:r>
          <a:endParaRPr lang="en-US" sz="1100" kern="1200" dirty="0"/>
        </a:p>
      </dsp:txBody>
      <dsp:txXfrm>
        <a:off x="3522932" y="31393"/>
        <a:ext cx="926568" cy="580294"/>
      </dsp:txXfrm>
    </dsp:sp>
    <dsp:sp modelId="{F995961B-9083-4C64-820A-C0900C84B0CC}">
      <dsp:nvSpPr>
        <dsp:cNvPr id="0" name=""/>
        <dsp:cNvSpPr/>
      </dsp:nvSpPr>
      <dsp:spPr>
        <a:xfrm>
          <a:off x="1702473" y="306675"/>
          <a:ext cx="4463551" cy="4463551"/>
        </a:xfrm>
        <a:custGeom>
          <a:avLst/>
          <a:gdLst/>
          <a:ahLst/>
          <a:cxnLst/>
          <a:rect l="0" t="0" r="0" b="0"/>
          <a:pathLst>
            <a:path>
              <a:moveTo>
                <a:pt x="2786399" y="70013"/>
              </a:moveTo>
              <a:arcTo wR="2231775" hR="2231775" stAng="17063369" swAng="1250103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020F9-AE5F-4604-89E7-54BD3C08D537}">
      <dsp:nvSpPr>
        <dsp:cNvPr id="0" name=""/>
        <dsp:cNvSpPr/>
      </dsp:nvSpPr>
      <dsp:spPr>
        <a:xfrm>
          <a:off x="5112573" y="720079"/>
          <a:ext cx="989354" cy="6430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L1</a:t>
          </a:r>
          <a:endParaRPr lang="en-US" sz="1100" kern="1200" dirty="0"/>
        </a:p>
      </dsp:txBody>
      <dsp:txXfrm>
        <a:off x="5143966" y="751472"/>
        <a:ext cx="926568" cy="580294"/>
      </dsp:txXfrm>
    </dsp:sp>
    <dsp:sp modelId="{41B43A31-A3DD-499E-9940-0F067C876293}">
      <dsp:nvSpPr>
        <dsp:cNvPr id="0" name=""/>
        <dsp:cNvSpPr/>
      </dsp:nvSpPr>
      <dsp:spPr>
        <a:xfrm>
          <a:off x="1772464" y="374134"/>
          <a:ext cx="4463551" cy="4463551"/>
        </a:xfrm>
        <a:custGeom>
          <a:avLst/>
          <a:gdLst/>
          <a:ahLst/>
          <a:cxnLst/>
          <a:rect l="0" t="0" r="0" b="0"/>
          <a:pathLst>
            <a:path>
              <a:moveTo>
                <a:pt x="4090734" y="996827"/>
              </a:moveTo>
              <a:arcTo wR="2231775" hR="2231775" stAng="19584181" swAng="1426969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A4B95B-BA7A-4AF2-972F-238861840DAC}">
      <dsp:nvSpPr>
        <dsp:cNvPr id="0" name=""/>
        <dsp:cNvSpPr/>
      </dsp:nvSpPr>
      <dsp:spPr>
        <a:xfrm>
          <a:off x="5733542" y="2234743"/>
          <a:ext cx="989354" cy="6430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err="1" smtClean="0"/>
            <a:t>Other</a:t>
          </a:r>
          <a:r>
            <a:rPr lang="nl-NL" sz="1100" kern="1200" dirty="0" smtClean="0"/>
            <a:t> L2’s</a:t>
          </a:r>
          <a:endParaRPr lang="en-US" sz="1100" kern="1200" dirty="0"/>
        </a:p>
      </dsp:txBody>
      <dsp:txXfrm>
        <a:off x="5764935" y="2266136"/>
        <a:ext cx="926568" cy="580294"/>
      </dsp:txXfrm>
    </dsp:sp>
    <dsp:sp modelId="{C072A099-9ACD-457F-9E80-E103E66B335B}">
      <dsp:nvSpPr>
        <dsp:cNvPr id="0" name=""/>
        <dsp:cNvSpPr/>
      </dsp:nvSpPr>
      <dsp:spPr>
        <a:xfrm>
          <a:off x="1764668" y="324508"/>
          <a:ext cx="4463551" cy="4463551"/>
        </a:xfrm>
        <a:custGeom>
          <a:avLst/>
          <a:gdLst/>
          <a:ahLst/>
          <a:cxnLst/>
          <a:rect l="0" t="0" r="0" b="0"/>
          <a:pathLst>
            <a:path>
              <a:moveTo>
                <a:pt x="4438799" y="2563241"/>
              </a:moveTo>
              <a:arcTo wR="2231775" hR="2231775" stAng="512474" swAng="1528019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E0363-2790-4ADB-B3AC-C61379940851}">
      <dsp:nvSpPr>
        <dsp:cNvPr id="0" name=""/>
        <dsp:cNvSpPr/>
      </dsp:nvSpPr>
      <dsp:spPr>
        <a:xfrm>
          <a:off x="5079870" y="3812847"/>
          <a:ext cx="989354" cy="6430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Spoken register</a:t>
          </a:r>
          <a:endParaRPr lang="en-US" sz="1100" kern="1200" dirty="0"/>
        </a:p>
      </dsp:txBody>
      <dsp:txXfrm>
        <a:off x="5111263" y="3844240"/>
        <a:ext cx="926568" cy="580294"/>
      </dsp:txXfrm>
    </dsp:sp>
    <dsp:sp modelId="{5740AFC9-3BAD-40E7-B780-C48DAB0059D1}">
      <dsp:nvSpPr>
        <dsp:cNvPr id="0" name=""/>
        <dsp:cNvSpPr/>
      </dsp:nvSpPr>
      <dsp:spPr>
        <a:xfrm>
          <a:off x="1764668" y="324508"/>
          <a:ext cx="4463551" cy="4463551"/>
        </a:xfrm>
        <a:custGeom>
          <a:avLst/>
          <a:gdLst/>
          <a:ahLst/>
          <a:cxnLst/>
          <a:rect l="0" t="0" r="0" b="0"/>
          <a:pathLst>
            <a:path>
              <a:moveTo>
                <a:pt x="3396945" y="4135246"/>
              </a:moveTo>
              <a:arcTo wR="2231775" hR="2231775" stAng="3511679" swAng="1108696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ED717B-5E61-4927-A690-828C23E6C5C6}">
      <dsp:nvSpPr>
        <dsp:cNvPr id="0" name=""/>
        <dsp:cNvSpPr/>
      </dsp:nvSpPr>
      <dsp:spPr>
        <a:xfrm>
          <a:off x="3501766" y="4466519"/>
          <a:ext cx="989354" cy="6430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err="1" smtClean="0"/>
            <a:t>Learner</a:t>
          </a:r>
          <a:r>
            <a:rPr lang="nl-NL" sz="1100" kern="1200" dirty="0" smtClean="0"/>
            <a:t> </a:t>
          </a:r>
          <a:r>
            <a:rPr lang="nl-NL" sz="1100" kern="1200" dirty="0" err="1" smtClean="0"/>
            <a:t>strategies</a:t>
          </a:r>
          <a:endParaRPr lang="en-US" sz="1100" kern="1200" dirty="0"/>
        </a:p>
      </dsp:txBody>
      <dsp:txXfrm>
        <a:off x="3533159" y="4497912"/>
        <a:ext cx="926568" cy="580294"/>
      </dsp:txXfrm>
    </dsp:sp>
    <dsp:sp modelId="{F56F9CD7-D456-4E24-9060-66945393FA54}">
      <dsp:nvSpPr>
        <dsp:cNvPr id="0" name=""/>
        <dsp:cNvSpPr/>
      </dsp:nvSpPr>
      <dsp:spPr>
        <a:xfrm>
          <a:off x="1764668" y="324508"/>
          <a:ext cx="4463551" cy="4463551"/>
        </a:xfrm>
        <a:custGeom>
          <a:avLst/>
          <a:gdLst/>
          <a:ahLst/>
          <a:cxnLst/>
          <a:rect l="0" t="0" r="0" b="0"/>
          <a:pathLst>
            <a:path>
              <a:moveTo>
                <a:pt x="1729972" y="4406405"/>
              </a:moveTo>
              <a:arcTo wR="2231775" hR="2231775" stAng="6179625" swAng="1108696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FB1A39-FD66-4C45-8738-2AD6EE2DD115}">
      <dsp:nvSpPr>
        <dsp:cNvPr id="0" name=""/>
        <dsp:cNvSpPr/>
      </dsp:nvSpPr>
      <dsp:spPr>
        <a:xfrm>
          <a:off x="1923663" y="3812847"/>
          <a:ext cx="989354" cy="6430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err="1" smtClean="0"/>
            <a:t>Characteristics</a:t>
          </a:r>
          <a:r>
            <a:rPr lang="nl-NL" sz="1100" kern="1200" dirty="0" smtClean="0"/>
            <a:t> target </a:t>
          </a:r>
          <a:r>
            <a:rPr lang="nl-NL" sz="1100" kern="1200" dirty="0" err="1" smtClean="0"/>
            <a:t>language</a:t>
          </a:r>
          <a:endParaRPr lang="en-US" sz="1100" kern="1200" dirty="0"/>
        </a:p>
      </dsp:txBody>
      <dsp:txXfrm>
        <a:off x="1955056" y="3844240"/>
        <a:ext cx="926568" cy="580294"/>
      </dsp:txXfrm>
    </dsp:sp>
    <dsp:sp modelId="{3A3BA401-BA9C-4314-AD3D-12C0BF07571C}">
      <dsp:nvSpPr>
        <dsp:cNvPr id="0" name=""/>
        <dsp:cNvSpPr/>
      </dsp:nvSpPr>
      <dsp:spPr>
        <a:xfrm>
          <a:off x="1764668" y="324508"/>
          <a:ext cx="4463551" cy="4463551"/>
        </a:xfrm>
        <a:custGeom>
          <a:avLst/>
          <a:gdLst/>
          <a:ahLst/>
          <a:cxnLst/>
          <a:rect l="0" t="0" r="0" b="0"/>
          <a:pathLst>
            <a:path>
              <a:moveTo>
                <a:pt x="381728" y="3480034"/>
              </a:moveTo>
              <a:arcTo wR="2231775" hR="2231775" stAng="8759507" swAng="1528019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D4C59C-4A23-4357-8028-EE2B6A14CEF9}">
      <dsp:nvSpPr>
        <dsp:cNvPr id="0" name=""/>
        <dsp:cNvSpPr/>
      </dsp:nvSpPr>
      <dsp:spPr>
        <a:xfrm>
          <a:off x="1269991" y="2234743"/>
          <a:ext cx="989354" cy="6430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Teaching </a:t>
          </a:r>
          <a:r>
            <a:rPr lang="nl-NL" sz="1100" kern="1200" dirty="0" err="1" smtClean="0"/>
            <a:t>method</a:t>
          </a:r>
          <a:endParaRPr lang="en-US" sz="1100" kern="1200" dirty="0"/>
        </a:p>
      </dsp:txBody>
      <dsp:txXfrm>
        <a:off x="1301384" y="2266136"/>
        <a:ext cx="926568" cy="580294"/>
      </dsp:txXfrm>
    </dsp:sp>
    <dsp:sp modelId="{E23E4298-C38E-424D-8024-C2AC6B4957A6}">
      <dsp:nvSpPr>
        <dsp:cNvPr id="0" name=""/>
        <dsp:cNvSpPr/>
      </dsp:nvSpPr>
      <dsp:spPr>
        <a:xfrm>
          <a:off x="1764668" y="324508"/>
          <a:ext cx="4463551" cy="4463551"/>
        </a:xfrm>
        <a:custGeom>
          <a:avLst/>
          <a:gdLst/>
          <a:ahLst/>
          <a:cxnLst/>
          <a:rect l="0" t="0" r="0" b="0"/>
          <a:pathLst>
            <a:path>
              <a:moveTo>
                <a:pt x="24752" y="1900309"/>
              </a:moveTo>
              <a:arcTo wR="2231775" hR="2231775" stAng="11312474" swAng="1528019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A1A0B3-E27A-4894-B3E0-E61EBDE219E8}">
      <dsp:nvSpPr>
        <dsp:cNvPr id="0" name=""/>
        <dsp:cNvSpPr/>
      </dsp:nvSpPr>
      <dsp:spPr>
        <a:xfrm>
          <a:off x="1923663" y="656640"/>
          <a:ext cx="989354" cy="6430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Learning context</a:t>
          </a:r>
          <a:endParaRPr lang="en-US" sz="1100" kern="1200" dirty="0"/>
        </a:p>
      </dsp:txBody>
      <dsp:txXfrm>
        <a:off x="1955056" y="688033"/>
        <a:ext cx="926568" cy="580294"/>
      </dsp:txXfrm>
    </dsp:sp>
    <dsp:sp modelId="{01E69CFB-2185-4686-A9A7-43EA8B868787}">
      <dsp:nvSpPr>
        <dsp:cNvPr id="0" name=""/>
        <dsp:cNvSpPr/>
      </dsp:nvSpPr>
      <dsp:spPr>
        <a:xfrm>
          <a:off x="1772638" y="319570"/>
          <a:ext cx="4463551" cy="4463551"/>
        </a:xfrm>
        <a:custGeom>
          <a:avLst/>
          <a:gdLst/>
          <a:ahLst/>
          <a:cxnLst/>
          <a:rect l="0" t="0" r="0" b="0"/>
          <a:pathLst>
            <a:path>
              <a:moveTo>
                <a:pt x="1058541" y="333264"/>
              </a:moveTo>
              <a:arcTo wR="2231775" hR="2231775" stAng="14297096" swAng="1094648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8FF05-F979-48C9-995E-9848A29C3453}" type="datetimeFigureOut">
              <a:rPr lang="en-US" smtClean="0"/>
              <a:t>3/2/17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13F94-5975-40AF-9AD4-1113CB214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96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156175-3E25-46B8-A170-94826ECEB7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77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D652-3B55-449E-9245-B876AC1892EC}" type="datetimeFigureOut">
              <a:rPr lang="en-US" smtClean="0"/>
              <a:t>3/2/17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758D-B35E-445B-91EE-F5055FD99E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D652-3B55-449E-9245-B876AC1892EC}" type="datetimeFigureOut">
              <a:rPr lang="en-US" smtClean="0"/>
              <a:t>3/2/17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758D-B35E-445B-91EE-F5055FD99E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D652-3B55-449E-9245-B876AC1892EC}" type="datetimeFigureOut">
              <a:rPr lang="en-US" smtClean="0"/>
              <a:t>3/2/17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758D-B35E-445B-91EE-F5055FD99E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D652-3B55-449E-9245-B876AC1892EC}" type="datetimeFigureOut">
              <a:rPr lang="en-US" smtClean="0"/>
              <a:t>3/2/17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758D-B35E-445B-91EE-F5055FD99E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D652-3B55-449E-9245-B876AC1892EC}" type="datetimeFigureOut">
              <a:rPr lang="en-US" smtClean="0"/>
              <a:t>3/2/17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758D-B35E-445B-91EE-F5055FD99E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D652-3B55-449E-9245-B876AC1892EC}" type="datetimeFigureOut">
              <a:rPr lang="en-US" smtClean="0"/>
              <a:t>3/2/17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758D-B35E-445B-91EE-F5055FD99E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D652-3B55-449E-9245-B876AC1892EC}" type="datetimeFigureOut">
              <a:rPr lang="en-US" smtClean="0"/>
              <a:t>3/2/17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758D-B35E-445B-91EE-F5055FD99E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D652-3B55-449E-9245-B876AC1892EC}" type="datetimeFigureOut">
              <a:rPr lang="en-US" smtClean="0"/>
              <a:t>3/2/17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758D-B35E-445B-91EE-F5055FD99E4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D652-3B55-449E-9245-B876AC1892EC}" type="datetimeFigureOut">
              <a:rPr lang="en-US" smtClean="0"/>
              <a:t>3/2/17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D3758D-B35E-445B-91EE-F5055FD99E4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D652-3B55-449E-9245-B876AC1892EC}" type="datetimeFigureOut">
              <a:rPr lang="en-US" smtClean="0"/>
              <a:t>3/2/17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758D-B35E-445B-91EE-F5055FD99E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5D652-3B55-449E-9245-B876AC1892EC}" type="datetimeFigureOut">
              <a:rPr lang="en-US" smtClean="0"/>
              <a:t>3/2/17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758D-B35E-445B-91EE-F5055FD99E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DD3758D-B35E-445B-91EE-F5055FD99E4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A65D652-3B55-449E-9245-B876AC1892EC}" type="datetimeFigureOut">
              <a:rPr lang="en-US" smtClean="0"/>
              <a:t>3/2/17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5400" dirty="0" err="1"/>
              <a:t>C</a:t>
            </a:r>
            <a:r>
              <a:rPr lang="nl-NL" sz="5400" dirty="0" err="1" smtClean="0"/>
              <a:t>orrective</a:t>
            </a:r>
            <a:r>
              <a:rPr lang="nl-NL" sz="5400" dirty="0" smtClean="0"/>
              <a:t> feedback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l-NL" sz="2400" b="1" dirty="0" smtClean="0"/>
              <a:t>L2 in the classroom</a:t>
            </a:r>
          </a:p>
          <a:p>
            <a:r>
              <a:rPr lang="nl-NL" sz="2400" b="1" dirty="0" smtClean="0"/>
              <a:t>27-02-2017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01849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This</a:t>
            </a:r>
            <a:r>
              <a:rPr lang="nl-NL" dirty="0" smtClean="0"/>
              <a:t> class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nl-NL" dirty="0" smtClean="0"/>
          </a:p>
          <a:p>
            <a:pPr marL="114300" indent="0">
              <a:buNone/>
            </a:pPr>
            <a:r>
              <a:rPr lang="nl-NL" sz="2800" dirty="0" err="1" smtClean="0"/>
              <a:t>Corrective</a:t>
            </a:r>
            <a:r>
              <a:rPr lang="nl-NL" sz="2800" dirty="0" smtClean="0"/>
              <a:t> feedback (CF): Yes/no? How?</a:t>
            </a:r>
          </a:p>
          <a:p>
            <a:pPr marL="114300" indent="0">
              <a:buNone/>
            </a:pPr>
            <a:endParaRPr lang="nl-NL" dirty="0" smtClean="0"/>
          </a:p>
          <a:p>
            <a:pPr lvl="1"/>
            <a:r>
              <a:rPr lang="nl-NL" dirty="0" err="1" smtClean="0"/>
              <a:t>Introduction</a:t>
            </a:r>
            <a:r>
              <a:rPr lang="nl-NL" dirty="0" smtClean="0"/>
              <a:t> </a:t>
            </a:r>
          </a:p>
          <a:p>
            <a:pPr lvl="1"/>
            <a:r>
              <a:rPr lang="nl-NL" dirty="0" smtClean="0"/>
              <a:t>Analysis of </a:t>
            </a:r>
            <a:r>
              <a:rPr lang="nl-NL" dirty="0" err="1" smtClean="0"/>
              <a:t>examples</a:t>
            </a:r>
            <a:endParaRPr lang="nl-NL" dirty="0" smtClean="0"/>
          </a:p>
          <a:p>
            <a:pPr marL="114300" indent="0">
              <a:buNone/>
            </a:pPr>
            <a:endParaRPr lang="nl-NL" dirty="0"/>
          </a:p>
          <a:p>
            <a:pPr marL="114300" indent="0">
              <a:buNone/>
            </a:pPr>
            <a:r>
              <a:rPr lang="nl-NL" dirty="0" smtClean="0"/>
              <a:t>Break</a:t>
            </a:r>
          </a:p>
          <a:p>
            <a:pPr marL="114300" indent="0">
              <a:buNone/>
            </a:pPr>
            <a:endParaRPr lang="nl-NL" dirty="0" smtClean="0"/>
          </a:p>
          <a:p>
            <a:pPr lvl="1"/>
            <a:r>
              <a:rPr lang="nl-NL" dirty="0" smtClean="0"/>
              <a:t>Analysis of </a:t>
            </a:r>
            <a:r>
              <a:rPr lang="nl-NL" dirty="0" err="1" smtClean="0"/>
              <a:t>examples</a:t>
            </a:r>
            <a:r>
              <a:rPr lang="nl-NL" dirty="0" smtClean="0"/>
              <a:t>/</a:t>
            </a:r>
            <a:r>
              <a:rPr lang="nl-NL" dirty="0" err="1" smtClean="0"/>
              <a:t>discussion</a:t>
            </a:r>
            <a:endParaRPr lang="nl-NL" dirty="0" smtClean="0"/>
          </a:p>
          <a:p>
            <a:pPr lvl="1"/>
            <a:r>
              <a:rPr lang="nl-NL" dirty="0" smtClean="0"/>
              <a:t>Information </a:t>
            </a:r>
            <a:r>
              <a:rPr lang="nl-NL" dirty="0" err="1" smtClean="0"/>
              <a:t>final</a:t>
            </a:r>
            <a:r>
              <a:rPr lang="nl-NL" dirty="0" smtClean="0"/>
              <a:t> </a:t>
            </a:r>
            <a:r>
              <a:rPr lang="nl-NL" dirty="0" err="1" smtClean="0"/>
              <a:t>presentation</a:t>
            </a:r>
            <a:r>
              <a:rPr lang="nl-NL" dirty="0" smtClean="0"/>
              <a:t>/paper</a:t>
            </a:r>
            <a:endParaRPr lang="nl-NL" dirty="0"/>
          </a:p>
          <a:p>
            <a:pPr lvl="1"/>
            <a:endParaRPr lang="nl-NL" dirty="0" smtClean="0"/>
          </a:p>
          <a:p>
            <a:pPr marL="411480" lvl="1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37814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16632"/>
            <a:ext cx="6629400" cy="1224136"/>
          </a:xfrm>
        </p:spPr>
        <p:txBody>
          <a:bodyPr/>
          <a:lstStyle/>
          <a:p>
            <a:r>
              <a:rPr lang="nl-NL" dirty="0" err="1" smtClean="0"/>
              <a:t>Errors</a:t>
            </a:r>
            <a:r>
              <a:rPr lang="nl-NL" dirty="0" smtClean="0"/>
              <a:t>: </a:t>
            </a:r>
            <a:r>
              <a:rPr lang="nl-NL" dirty="0" err="1" smtClean="0"/>
              <a:t>where</a:t>
            </a:r>
            <a:r>
              <a:rPr lang="nl-NL" dirty="0" smtClean="0"/>
              <a:t> do </a:t>
            </a:r>
            <a:r>
              <a:rPr lang="nl-NL" dirty="0" err="1" smtClean="0"/>
              <a:t>they</a:t>
            </a:r>
            <a:r>
              <a:rPr lang="nl-NL" dirty="0" smtClean="0"/>
              <a:t> </a:t>
            </a:r>
            <a:r>
              <a:rPr lang="nl-NL" dirty="0" err="1" smtClean="0"/>
              <a:t>come</a:t>
            </a:r>
            <a:r>
              <a:rPr lang="nl-NL" dirty="0" smtClean="0"/>
              <a:t> </a:t>
            </a:r>
            <a:r>
              <a:rPr lang="nl-NL" dirty="0" err="1" smtClean="0"/>
              <a:t>from</a:t>
            </a:r>
            <a:r>
              <a:rPr lang="nl-NL" dirty="0" smtClean="0"/>
              <a:t>? </a:t>
            </a:r>
            <a:r>
              <a:rPr lang="nl-NL" sz="2000" dirty="0" smtClean="0"/>
              <a:t>(20-02-2017)</a:t>
            </a: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4064576"/>
              </p:ext>
            </p:extLst>
          </p:nvPr>
        </p:nvGraphicFramePr>
        <p:xfrm>
          <a:off x="827584" y="1628800"/>
          <a:ext cx="799288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EE690-ED67-44BA-9BFC-FE6FC74BFEC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283968" y="3789040"/>
            <a:ext cx="122413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 smtClean="0">
                <a:solidFill>
                  <a:schemeClr val="tx1"/>
                </a:solidFill>
              </a:rPr>
              <a:t>Errors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5364088" y="4509120"/>
            <a:ext cx="864096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508104" y="4185084"/>
            <a:ext cx="10801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707904" y="2924944"/>
            <a:ext cx="864096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96036" y="2348880"/>
            <a:ext cx="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5508104" y="2960948"/>
            <a:ext cx="540060" cy="8280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131840" y="4185084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3707904" y="4797152"/>
            <a:ext cx="576064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4896036" y="4869160"/>
            <a:ext cx="0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784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Learner</a:t>
            </a:r>
            <a:r>
              <a:rPr lang="nl-NL" dirty="0" smtClean="0"/>
              <a:t> </a:t>
            </a:r>
            <a:r>
              <a:rPr lang="nl-NL" dirty="0" err="1" smtClean="0"/>
              <a:t>language</a:t>
            </a:r>
            <a:r>
              <a:rPr lang="nl-NL" dirty="0" smtClean="0"/>
              <a:t> &amp; </a:t>
            </a:r>
            <a:br>
              <a:rPr lang="nl-NL" dirty="0" smtClean="0"/>
            </a:br>
            <a:r>
              <a:rPr lang="nl-NL" dirty="0" err="1" smtClean="0"/>
              <a:t>errors</a:t>
            </a:r>
            <a:r>
              <a:rPr lang="nl-NL" dirty="0" smtClean="0"/>
              <a:t> </a:t>
            </a:r>
            <a:r>
              <a:rPr lang="nl-NL" sz="2000" dirty="0" smtClean="0"/>
              <a:t>(20-02-2017)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/>
          </a:p>
          <a:p>
            <a:r>
              <a:rPr lang="nl-NL" dirty="0" err="1" smtClean="0"/>
              <a:t>Knowing</a:t>
            </a:r>
            <a:r>
              <a:rPr lang="nl-NL" dirty="0" smtClean="0"/>
              <a:t> more </a:t>
            </a:r>
            <a:r>
              <a:rPr lang="nl-NL" dirty="0" err="1" smtClean="0"/>
              <a:t>about</a:t>
            </a:r>
            <a:r>
              <a:rPr lang="nl-NL" dirty="0" smtClean="0"/>
              <a:t> L2 </a:t>
            </a:r>
            <a:r>
              <a:rPr lang="nl-NL" dirty="0" err="1" smtClean="0"/>
              <a:t>development</a:t>
            </a:r>
            <a:r>
              <a:rPr lang="nl-NL" dirty="0" smtClean="0"/>
              <a:t> and the </a:t>
            </a:r>
            <a:r>
              <a:rPr lang="nl-NL" dirty="0" err="1" smtClean="0"/>
              <a:t>underlying</a:t>
            </a:r>
            <a:r>
              <a:rPr lang="nl-NL" dirty="0" smtClean="0"/>
              <a:t> </a:t>
            </a:r>
            <a:r>
              <a:rPr lang="nl-NL" dirty="0" err="1" smtClean="0"/>
              <a:t>mechanisms</a:t>
            </a:r>
            <a:r>
              <a:rPr lang="nl-NL" dirty="0"/>
              <a:t> </a:t>
            </a:r>
            <a:r>
              <a:rPr lang="nl-NL" dirty="0" smtClean="0"/>
              <a:t>is </a:t>
            </a:r>
            <a:r>
              <a:rPr lang="nl-NL" dirty="0" err="1" smtClean="0"/>
              <a:t>crucial</a:t>
            </a:r>
            <a:r>
              <a:rPr lang="nl-NL" dirty="0" smtClean="0"/>
              <a:t> </a:t>
            </a:r>
          </a:p>
          <a:p>
            <a:endParaRPr lang="nl-NL" dirty="0"/>
          </a:p>
          <a:p>
            <a:r>
              <a:rPr lang="nl-NL" dirty="0" err="1" smtClean="0"/>
              <a:t>Not</a:t>
            </a:r>
            <a:r>
              <a:rPr lang="nl-NL" dirty="0" smtClean="0"/>
              <a:t> </a:t>
            </a:r>
            <a:r>
              <a:rPr lang="nl-NL" dirty="0" err="1" smtClean="0"/>
              <a:t>all</a:t>
            </a:r>
            <a:r>
              <a:rPr lang="nl-NL" dirty="0" smtClean="0"/>
              <a:t> </a:t>
            </a:r>
            <a:r>
              <a:rPr lang="nl-NL" dirty="0" err="1" smtClean="0"/>
              <a:t>errors</a:t>
            </a:r>
            <a:r>
              <a:rPr lang="nl-NL" dirty="0" smtClean="0"/>
              <a:t> are </a:t>
            </a:r>
            <a:r>
              <a:rPr lang="nl-NL" dirty="0" err="1" smtClean="0"/>
              <a:t>equal</a:t>
            </a:r>
            <a:r>
              <a:rPr lang="nl-NL" dirty="0" smtClean="0"/>
              <a:t>: </a:t>
            </a:r>
            <a:r>
              <a:rPr lang="nl-NL" dirty="0" err="1" smtClean="0"/>
              <a:t>errors</a:t>
            </a:r>
            <a:r>
              <a:rPr lang="nl-NL" dirty="0" smtClean="0"/>
              <a:t> </a:t>
            </a:r>
            <a:r>
              <a:rPr lang="nl-NL" dirty="0" err="1" smtClean="0"/>
              <a:t>can</a:t>
            </a:r>
            <a:r>
              <a:rPr lang="nl-NL" dirty="0" smtClean="0"/>
              <a:t> </a:t>
            </a:r>
            <a:r>
              <a:rPr lang="nl-NL" dirty="0" err="1" smtClean="0"/>
              <a:t>also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an</a:t>
            </a:r>
            <a:r>
              <a:rPr lang="nl-NL" dirty="0" smtClean="0"/>
              <a:t> </a:t>
            </a:r>
            <a:r>
              <a:rPr lang="nl-NL" dirty="0" err="1" smtClean="0"/>
              <a:t>indication</a:t>
            </a:r>
            <a:r>
              <a:rPr lang="nl-NL" dirty="0" smtClean="0"/>
              <a:t> of </a:t>
            </a:r>
            <a:r>
              <a:rPr lang="nl-NL" dirty="0" err="1" smtClean="0"/>
              <a:t>progress</a:t>
            </a:r>
            <a:endParaRPr lang="nl-NL" dirty="0" smtClean="0"/>
          </a:p>
          <a:p>
            <a:endParaRPr lang="nl-NL" dirty="0"/>
          </a:p>
          <a:p>
            <a:r>
              <a:rPr lang="nl-NL" dirty="0" err="1" smtClean="0"/>
              <a:t>Errors</a:t>
            </a:r>
            <a:r>
              <a:rPr lang="nl-NL" dirty="0" smtClean="0"/>
              <a:t> </a:t>
            </a:r>
            <a:r>
              <a:rPr lang="nl-NL" dirty="0" err="1" smtClean="0"/>
              <a:t>may</a:t>
            </a:r>
            <a:r>
              <a:rPr lang="nl-NL" dirty="0" smtClean="0"/>
              <a:t> </a:t>
            </a:r>
            <a:r>
              <a:rPr lang="nl-NL" dirty="0" err="1" smtClean="0"/>
              <a:t>tell</a:t>
            </a:r>
            <a:r>
              <a:rPr lang="nl-NL" dirty="0" smtClean="0"/>
              <a:t> </a:t>
            </a:r>
            <a:r>
              <a:rPr lang="nl-NL" dirty="0" err="1" smtClean="0"/>
              <a:t>us</a:t>
            </a:r>
            <a:r>
              <a:rPr lang="nl-NL" dirty="0" smtClean="0"/>
              <a:t> </a:t>
            </a:r>
            <a:r>
              <a:rPr lang="nl-NL" dirty="0" err="1" smtClean="0"/>
              <a:t>something</a:t>
            </a:r>
            <a:r>
              <a:rPr lang="nl-NL" dirty="0" smtClean="0"/>
              <a:t> </a:t>
            </a:r>
            <a:r>
              <a:rPr lang="nl-NL" dirty="0" err="1" smtClean="0"/>
              <a:t>about</a:t>
            </a:r>
            <a:r>
              <a:rPr lang="nl-NL" dirty="0" smtClean="0"/>
              <a:t> the </a:t>
            </a:r>
            <a:r>
              <a:rPr lang="nl-NL" dirty="0" err="1" smtClean="0"/>
              <a:t>development</a:t>
            </a:r>
            <a:r>
              <a:rPr lang="nl-NL" dirty="0" smtClean="0"/>
              <a:t> of </a:t>
            </a:r>
            <a:r>
              <a:rPr lang="nl-NL" dirty="0" err="1" smtClean="0"/>
              <a:t>learner</a:t>
            </a:r>
            <a:r>
              <a:rPr lang="nl-NL" dirty="0" smtClean="0"/>
              <a:t> </a:t>
            </a:r>
            <a:r>
              <a:rPr lang="nl-NL" dirty="0" err="1" smtClean="0"/>
              <a:t>language</a:t>
            </a:r>
            <a:r>
              <a:rPr lang="nl-NL" dirty="0" smtClean="0"/>
              <a:t>  (</a:t>
            </a:r>
            <a:r>
              <a:rPr lang="nl-NL" b="1" dirty="0" err="1" smtClean="0"/>
              <a:t>Interlanguage</a:t>
            </a:r>
            <a:r>
              <a:rPr lang="nl-NL" b="1" dirty="0" smtClean="0"/>
              <a:t>)</a:t>
            </a:r>
          </a:p>
          <a:p>
            <a:endParaRPr lang="nl-NL" dirty="0"/>
          </a:p>
          <a:p>
            <a:endParaRPr lang="en-US" dirty="0"/>
          </a:p>
        </p:txBody>
      </p:sp>
      <p:pic>
        <p:nvPicPr>
          <p:cNvPr id="4098" name="Picture 2" descr="C:\Users\svedder1\Pictures\take home messa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222885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639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Different </a:t>
            </a:r>
            <a:r>
              <a:rPr lang="nl-NL" dirty="0" err="1" smtClean="0"/>
              <a:t>perspectives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Teachers</a:t>
            </a:r>
          </a:p>
          <a:p>
            <a:endParaRPr lang="nl-NL" dirty="0"/>
          </a:p>
          <a:p>
            <a:endParaRPr lang="nl-NL" dirty="0" smtClean="0"/>
          </a:p>
          <a:p>
            <a:r>
              <a:rPr lang="nl-NL" dirty="0" err="1" smtClean="0"/>
              <a:t>Researchers</a:t>
            </a:r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L2 </a:t>
            </a:r>
            <a:r>
              <a:rPr lang="nl-NL" dirty="0" err="1" smtClean="0"/>
              <a:t>learners</a:t>
            </a:r>
            <a:endParaRPr lang="nl-NL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27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Corrective</a:t>
            </a:r>
            <a:r>
              <a:rPr lang="nl-NL" dirty="0" smtClean="0"/>
              <a:t> feedback (CF)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Fundamental</a:t>
            </a:r>
            <a:r>
              <a:rPr lang="nl-NL" dirty="0" smtClean="0"/>
              <a:t> issue in </a:t>
            </a:r>
            <a:r>
              <a:rPr lang="nl-NL" dirty="0" err="1" smtClean="0"/>
              <a:t>both</a:t>
            </a:r>
            <a:r>
              <a:rPr lang="nl-NL" dirty="0" smtClean="0"/>
              <a:t> </a:t>
            </a:r>
            <a:r>
              <a:rPr lang="nl-NL" dirty="0" err="1"/>
              <a:t>l</a:t>
            </a:r>
            <a:r>
              <a:rPr lang="nl-NL" dirty="0" err="1" smtClean="0"/>
              <a:t>anguage</a:t>
            </a:r>
            <a:r>
              <a:rPr lang="nl-NL" dirty="0" smtClean="0"/>
              <a:t> </a:t>
            </a:r>
            <a:r>
              <a:rPr lang="nl-NL" dirty="0" err="1" smtClean="0"/>
              <a:t>pedagogy</a:t>
            </a:r>
            <a:r>
              <a:rPr lang="nl-NL" dirty="0" smtClean="0"/>
              <a:t> and SLA research</a:t>
            </a:r>
          </a:p>
          <a:p>
            <a:endParaRPr lang="nl-NL" dirty="0"/>
          </a:p>
          <a:p>
            <a:r>
              <a:rPr lang="nl-NL" dirty="0" smtClean="0"/>
              <a:t>Aspect of </a:t>
            </a:r>
            <a:r>
              <a:rPr lang="nl-NL" dirty="0" err="1" smtClean="0"/>
              <a:t>instruction</a:t>
            </a:r>
            <a:r>
              <a:rPr lang="nl-NL" dirty="0" smtClean="0"/>
              <a:t> </a:t>
            </a:r>
            <a:r>
              <a:rPr lang="nl-NL" dirty="0" err="1" smtClean="0"/>
              <a:t>where</a:t>
            </a:r>
            <a:r>
              <a:rPr lang="nl-NL" dirty="0" smtClean="0"/>
              <a:t> concerns of </a:t>
            </a:r>
            <a:r>
              <a:rPr lang="nl-NL" dirty="0" err="1" smtClean="0"/>
              <a:t>teachers</a:t>
            </a:r>
            <a:r>
              <a:rPr lang="nl-NL" dirty="0" smtClean="0"/>
              <a:t> and interests of </a:t>
            </a:r>
            <a:r>
              <a:rPr lang="nl-NL" dirty="0" err="1" smtClean="0"/>
              <a:t>researchers</a:t>
            </a:r>
            <a:r>
              <a:rPr lang="nl-NL" dirty="0" smtClean="0"/>
              <a:t> </a:t>
            </a:r>
            <a:r>
              <a:rPr lang="nl-NL" dirty="0" err="1" smtClean="0"/>
              <a:t>coincide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Consensus </a:t>
            </a:r>
            <a:r>
              <a:rPr lang="nl-NL" dirty="0" err="1" smtClean="0"/>
              <a:t>teachers</a:t>
            </a:r>
            <a:r>
              <a:rPr lang="nl-NL" dirty="0" smtClean="0"/>
              <a:t> + </a:t>
            </a:r>
            <a:r>
              <a:rPr lang="nl-NL" dirty="0" err="1" smtClean="0"/>
              <a:t>researchers</a:t>
            </a:r>
            <a:r>
              <a:rPr lang="nl-NL" dirty="0" smtClean="0"/>
              <a:t>: </a:t>
            </a:r>
            <a:r>
              <a:rPr lang="nl-NL" dirty="0" err="1" smtClean="0"/>
              <a:t>corrective</a:t>
            </a:r>
            <a:r>
              <a:rPr lang="nl-NL" dirty="0" smtClean="0"/>
              <a:t> feedback is </a:t>
            </a:r>
            <a:r>
              <a:rPr lang="nl-NL" dirty="0" err="1" smtClean="0"/>
              <a:t>useful</a:t>
            </a:r>
            <a:r>
              <a:rPr lang="nl-NL" dirty="0" smtClean="0"/>
              <a:t> and </a:t>
            </a:r>
            <a:r>
              <a:rPr lang="nl-NL" dirty="0" err="1" smtClean="0"/>
              <a:t>may</a:t>
            </a:r>
            <a:r>
              <a:rPr lang="nl-NL" dirty="0" smtClean="0"/>
              <a:t> </a:t>
            </a:r>
            <a:r>
              <a:rPr lang="nl-NL" dirty="0" err="1" smtClean="0"/>
              <a:t>promote</a:t>
            </a:r>
            <a:r>
              <a:rPr lang="nl-NL" dirty="0" smtClean="0"/>
              <a:t> L2 </a:t>
            </a:r>
            <a:r>
              <a:rPr lang="nl-NL" dirty="0" err="1" smtClean="0"/>
              <a:t>acquisition</a:t>
            </a:r>
            <a:r>
              <a:rPr lang="nl-NL" dirty="0" smtClean="0"/>
              <a:t> </a:t>
            </a:r>
          </a:p>
          <a:p>
            <a:endParaRPr lang="nl-NL" dirty="0"/>
          </a:p>
          <a:p>
            <a:r>
              <a:rPr lang="nl-NL" dirty="0" smtClean="0"/>
              <a:t>But: </a:t>
            </a:r>
            <a:r>
              <a:rPr lang="nl-NL" dirty="0" err="1" smtClean="0"/>
              <a:t>many</a:t>
            </a:r>
            <a:r>
              <a:rPr lang="nl-NL" dirty="0" smtClean="0"/>
              <a:t> different views on </a:t>
            </a:r>
            <a:r>
              <a:rPr lang="nl-NL" sz="2800" dirty="0" smtClean="0"/>
              <a:t>HOW</a:t>
            </a:r>
          </a:p>
          <a:p>
            <a:endParaRPr lang="nl-NL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032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1417638"/>
          </a:xfrm>
        </p:spPr>
        <p:txBody>
          <a:bodyPr/>
          <a:lstStyle/>
          <a:p>
            <a:r>
              <a:rPr lang="nl-NL" dirty="0" err="1" smtClean="0"/>
              <a:t>Questions</a:t>
            </a:r>
            <a:r>
              <a:rPr lang="nl-NL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7620000" cy="5589240"/>
          </a:xfrm>
        </p:spPr>
        <p:txBody>
          <a:bodyPr>
            <a:normAutofit fontScale="70000" lnSpcReduction="20000"/>
          </a:bodyPr>
          <a:lstStyle/>
          <a:p>
            <a:pPr marL="114300" indent="0">
              <a:buNone/>
            </a:pPr>
            <a:r>
              <a:rPr lang="nl-NL" sz="3100" b="1" dirty="0" smtClean="0"/>
              <a:t>1. </a:t>
            </a:r>
            <a:r>
              <a:rPr lang="nl-NL" sz="3100" b="1" dirty="0" err="1" smtClean="0"/>
              <a:t>Should</a:t>
            </a:r>
            <a:r>
              <a:rPr lang="nl-NL" sz="3100" dirty="0" smtClean="0"/>
              <a:t> </a:t>
            </a:r>
            <a:r>
              <a:rPr lang="nl-NL" sz="3100" dirty="0" err="1" smtClean="0"/>
              <a:t>errors</a:t>
            </a:r>
            <a:r>
              <a:rPr lang="nl-NL" sz="3100" dirty="0" smtClean="0"/>
              <a:t> </a:t>
            </a:r>
            <a:r>
              <a:rPr lang="nl-NL" sz="3100" dirty="0" err="1" smtClean="0"/>
              <a:t>be</a:t>
            </a:r>
            <a:r>
              <a:rPr lang="nl-NL" sz="3100" dirty="0" smtClean="0"/>
              <a:t> </a:t>
            </a:r>
            <a:r>
              <a:rPr lang="nl-NL" sz="3100" dirty="0" err="1" smtClean="0"/>
              <a:t>corrected</a:t>
            </a:r>
            <a:r>
              <a:rPr lang="nl-NL" sz="3100" dirty="0" smtClean="0"/>
              <a:t>: </a:t>
            </a:r>
            <a:r>
              <a:rPr lang="nl-NL" sz="3100" b="1" dirty="0" smtClean="0"/>
              <a:t>YES</a:t>
            </a:r>
          </a:p>
          <a:p>
            <a:pPr marL="114300" indent="0">
              <a:buNone/>
            </a:pPr>
            <a:endParaRPr lang="nl-NL" dirty="0" smtClean="0"/>
          </a:p>
          <a:p>
            <a:pPr marL="114300" indent="0">
              <a:buNone/>
            </a:pPr>
            <a:r>
              <a:rPr lang="nl-NL" b="1" dirty="0" smtClean="0"/>
              <a:t>2. </a:t>
            </a:r>
            <a:r>
              <a:rPr lang="nl-NL" sz="3100" b="1" dirty="0" err="1" smtClean="0"/>
              <a:t>When</a:t>
            </a:r>
            <a:r>
              <a:rPr lang="nl-NL" sz="3100" dirty="0" smtClean="0"/>
              <a:t> </a:t>
            </a:r>
            <a:r>
              <a:rPr lang="nl-NL" sz="3100" dirty="0" err="1" smtClean="0"/>
              <a:t>should</a:t>
            </a:r>
            <a:r>
              <a:rPr lang="nl-NL" sz="3100" dirty="0" smtClean="0"/>
              <a:t> </a:t>
            </a:r>
            <a:r>
              <a:rPr lang="nl-NL" sz="3100" dirty="0" err="1" smtClean="0"/>
              <a:t>errors</a:t>
            </a:r>
            <a:r>
              <a:rPr lang="nl-NL" sz="3100" dirty="0" smtClean="0"/>
              <a:t> </a:t>
            </a:r>
            <a:r>
              <a:rPr lang="nl-NL" sz="3100" dirty="0" err="1" smtClean="0"/>
              <a:t>be</a:t>
            </a:r>
            <a:r>
              <a:rPr lang="nl-NL" sz="3100" dirty="0" smtClean="0"/>
              <a:t> </a:t>
            </a:r>
            <a:r>
              <a:rPr lang="nl-NL" sz="3100" dirty="0" err="1" smtClean="0"/>
              <a:t>corrected</a:t>
            </a:r>
            <a:r>
              <a:rPr lang="nl-NL" sz="3100" dirty="0" smtClean="0"/>
              <a:t>?</a:t>
            </a:r>
          </a:p>
          <a:p>
            <a:pPr lvl="2"/>
            <a:r>
              <a:rPr lang="nl-NL" sz="2900" dirty="0" err="1" smtClean="0"/>
              <a:t>Immediate</a:t>
            </a:r>
            <a:r>
              <a:rPr lang="nl-NL" sz="2900" dirty="0" smtClean="0"/>
              <a:t> </a:t>
            </a:r>
            <a:r>
              <a:rPr lang="nl-NL" sz="2900" dirty="0" err="1" smtClean="0"/>
              <a:t>vs</a:t>
            </a:r>
            <a:r>
              <a:rPr lang="nl-NL" sz="2900" dirty="0" smtClean="0"/>
              <a:t> </a:t>
            </a:r>
            <a:r>
              <a:rPr lang="nl-NL" sz="2900" dirty="0" err="1" smtClean="0"/>
              <a:t>delayed</a:t>
            </a:r>
            <a:endParaRPr lang="nl-NL" sz="2900" dirty="0" smtClean="0"/>
          </a:p>
          <a:p>
            <a:pPr lvl="1"/>
            <a:endParaRPr lang="nl-NL" dirty="0"/>
          </a:p>
          <a:p>
            <a:pPr marL="114300" indent="0">
              <a:buNone/>
            </a:pPr>
            <a:r>
              <a:rPr lang="nl-NL" sz="3100" b="1" dirty="0" smtClean="0"/>
              <a:t>3. </a:t>
            </a:r>
            <a:r>
              <a:rPr lang="nl-NL" sz="3100" b="1" dirty="0" err="1" smtClean="0"/>
              <a:t>Which</a:t>
            </a:r>
            <a:r>
              <a:rPr lang="nl-NL" sz="3100" dirty="0" smtClean="0"/>
              <a:t> </a:t>
            </a:r>
            <a:r>
              <a:rPr lang="nl-NL" sz="3100" dirty="0" err="1" smtClean="0"/>
              <a:t>errors</a:t>
            </a:r>
            <a:r>
              <a:rPr lang="nl-NL" sz="3100" dirty="0" smtClean="0"/>
              <a:t> </a:t>
            </a:r>
            <a:r>
              <a:rPr lang="nl-NL" sz="3100" dirty="0" err="1" smtClean="0"/>
              <a:t>should</a:t>
            </a:r>
            <a:r>
              <a:rPr lang="nl-NL" sz="3100" dirty="0" smtClean="0"/>
              <a:t> </a:t>
            </a:r>
            <a:r>
              <a:rPr lang="nl-NL" sz="3100" dirty="0" err="1" smtClean="0"/>
              <a:t>be</a:t>
            </a:r>
            <a:r>
              <a:rPr lang="nl-NL" sz="3100" dirty="0" smtClean="0"/>
              <a:t> </a:t>
            </a:r>
            <a:r>
              <a:rPr lang="nl-NL" sz="3100" dirty="0" err="1" smtClean="0"/>
              <a:t>corrected</a:t>
            </a:r>
            <a:r>
              <a:rPr lang="nl-NL" sz="3100" dirty="0" smtClean="0"/>
              <a:t>?</a:t>
            </a:r>
          </a:p>
          <a:p>
            <a:pPr lvl="2"/>
            <a:r>
              <a:rPr lang="nl-NL" sz="2900" dirty="0" err="1" smtClean="0"/>
              <a:t>Selective</a:t>
            </a:r>
            <a:r>
              <a:rPr lang="nl-NL" sz="2900" dirty="0" smtClean="0"/>
              <a:t> or overall </a:t>
            </a:r>
            <a:r>
              <a:rPr lang="nl-NL" sz="2900" dirty="0" err="1" smtClean="0"/>
              <a:t>correction</a:t>
            </a:r>
            <a:r>
              <a:rPr lang="nl-NL" sz="2900" dirty="0" smtClean="0"/>
              <a:t>?</a:t>
            </a:r>
          </a:p>
          <a:p>
            <a:pPr lvl="2"/>
            <a:r>
              <a:rPr lang="nl-NL" sz="2900" dirty="0" err="1" smtClean="0"/>
              <a:t>Focused</a:t>
            </a:r>
            <a:r>
              <a:rPr lang="nl-NL" sz="2900" dirty="0" smtClean="0"/>
              <a:t> </a:t>
            </a:r>
            <a:r>
              <a:rPr lang="nl-NL" sz="2900" dirty="0" err="1" smtClean="0"/>
              <a:t>correction</a:t>
            </a:r>
            <a:endParaRPr lang="nl-NL" sz="2900" dirty="0" smtClean="0"/>
          </a:p>
          <a:p>
            <a:pPr lvl="2"/>
            <a:r>
              <a:rPr lang="nl-NL" sz="2900" dirty="0" smtClean="0"/>
              <a:t>Form or </a:t>
            </a:r>
            <a:r>
              <a:rPr lang="nl-NL" sz="2900" dirty="0" err="1" smtClean="0"/>
              <a:t>meaning</a:t>
            </a:r>
            <a:r>
              <a:rPr lang="nl-NL" sz="2900" dirty="0" smtClean="0"/>
              <a:t> </a:t>
            </a:r>
          </a:p>
          <a:p>
            <a:endParaRPr lang="nl-NL" dirty="0"/>
          </a:p>
          <a:p>
            <a:pPr marL="114300" indent="0">
              <a:buNone/>
            </a:pPr>
            <a:r>
              <a:rPr lang="nl-NL" sz="3100" b="1" dirty="0" smtClean="0"/>
              <a:t>4. How</a:t>
            </a:r>
            <a:r>
              <a:rPr lang="nl-NL" sz="3100" dirty="0" smtClean="0"/>
              <a:t> </a:t>
            </a:r>
            <a:r>
              <a:rPr lang="nl-NL" sz="3100" dirty="0" err="1" smtClean="0"/>
              <a:t>should</a:t>
            </a:r>
            <a:r>
              <a:rPr lang="nl-NL" sz="3100" dirty="0" smtClean="0"/>
              <a:t> </a:t>
            </a:r>
            <a:r>
              <a:rPr lang="nl-NL" sz="3100" dirty="0" err="1" smtClean="0"/>
              <a:t>errors</a:t>
            </a:r>
            <a:r>
              <a:rPr lang="nl-NL" sz="3100" dirty="0" smtClean="0"/>
              <a:t> </a:t>
            </a:r>
            <a:r>
              <a:rPr lang="nl-NL" sz="3100" dirty="0" err="1" smtClean="0"/>
              <a:t>be</a:t>
            </a:r>
            <a:r>
              <a:rPr lang="nl-NL" sz="3100" dirty="0" smtClean="0"/>
              <a:t> </a:t>
            </a:r>
            <a:r>
              <a:rPr lang="nl-NL" sz="3100" dirty="0" err="1" smtClean="0"/>
              <a:t>corrected</a:t>
            </a:r>
            <a:r>
              <a:rPr lang="nl-NL" sz="3100" dirty="0" smtClean="0"/>
              <a:t>?</a:t>
            </a:r>
          </a:p>
          <a:p>
            <a:pPr lvl="2"/>
            <a:r>
              <a:rPr lang="nl-NL" sz="2900" dirty="0" smtClean="0"/>
              <a:t>Different </a:t>
            </a:r>
            <a:r>
              <a:rPr lang="nl-NL" sz="2900" dirty="0" err="1" smtClean="0"/>
              <a:t>strategies</a:t>
            </a:r>
            <a:r>
              <a:rPr lang="nl-NL" sz="2900" dirty="0" smtClean="0"/>
              <a:t>: </a:t>
            </a:r>
            <a:r>
              <a:rPr lang="nl-NL" sz="2900" dirty="0" err="1" smtClean="0"/>
              <a:t>implicit</a:t>
            </a:r>
            <a:r>
              <a:rPr lang="nl-NL" sz="2900" dirty="0" smtClean="0"/>
              <a:t> </a:t>
            </a:r>
            <a:r>
              <a:rPr lang="nl-NL" sz="2900" dirty="0" err="1" smtClean="0"/>
              <a:t>vs</a:t>
            </a:r>
            <a:r>
              <a:rPr lang="nl-NL" sz="2900" dirty="0" smtClean="0"/>
              <a:t> explicit</a:t>
            </a:r>
          </a:p>
          <a:p>
            <a:pPr lvl="2"/>
            <a:r>
              <a:rPr lang="nl-NL" sz="2900" dirty="0" smtClean="0"/>
              <a:t>Input- or output-</a:t>
            </a:r>
            <a:r>
              <a:rPr lang="nl-NL" sz="2900" dirty="0" err="1" smtClean="0"/>
              <a:t>based</a:t>
            </a:r>
            <a:endParaRPr lang="nl-NL" sz="2900" dirty="0" smtClean="0"/>
          </a:p>
          <a:p>
            <a:endParaRPr lang="nl-NL" dirty="0"/>
          </a:p>
          <a:p>
            <a:pPr marL="114300" indent="0">
              <a:buNone/>
            </a:pPr>
            <a:r>
              <a:rPr lang="nl-NL" sz="3100" b="1" dirty="0" smtClean="0"/>
              <a:t>5. </a:t>
            </a:r>
            <a:r>
              <a:rPr lang="nl-NL" sz="3400" b="1" dirty="0" err="1" smtClean="0"/>
              <a:t>Who</a:t>
            </a:r>
            <a:r>
              <a:rPr lang="nl-NL" sz="3400" b="1" dirty="0" smtClean="0"/>
              <a:t> </a:t>
            </a:r>
            <a:r>
              <a:rPr lang="nl-NL" sz="3400" dirty="0" err="1" smtClean="0"/>
              <a:t>should</a:t>
            </a:r>
            <a:r>
              <a:rPr lang="nl-NL" sz="3400" dirty="0" smtClean="0"/>
              <a:t> do the </a:t>
            </a:r>
            <a:r>
              <a:rPr lang="nl-NL" sz="3400" dirty="0" err="1" smtClean="0"/>
              <a:t>correction</a:t>
            </a:r>
            <a:r>
              <a:rPr lang="nl-NL" sz="3400" dirty="0" smtClean="0"/>
              <a:t>?</a:t>
            </a:r>
          </a:p>
          <a:p>
            <a:pPr lvl="2"/>
            <a:r>
              <a:rPr lang="nl-NL" sz="2900" dirty="0" smtClean="0"/>
              <a:t>Teacher feedback</a:t>
            </a:r>
          </a:p>
          <a:p>
            <a:pPr lvl="2"/>
            <a:r>
              <a:rPr lang="nl-NL" sz="2900" dirty="0" err="1" smtClean="0"/>
              <a:t>Self-repair</a:t>
            </a:r>
            <a:endParaRPr lang="nl-NL" sz="2900" dirty="0" smtClean="0"/>
          </a:p>
          <a:p>
            <a:pPr lvl="2"/>
            <a:r>
              <a:rPr lang="nl-NL" sz="2900" dirty="0" smtClean="0"/>
              <a:t>Peer feedback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1200643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CF and 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Universal </a:t>
            </a:r>
            <a:r>
              <a:rPr lang="nl-NL" dirty="0" err="1" smtClean="0"/>
              <a:t>principles</a:t>
            </a:r>
            <a:r>
              <a:rPr lang="nl-NL" dirty="0" smtClean="0"/>
              <a:t>; parameter setting</a:t>
            </a:r>
          </a:p>
          <a:p>
            <a:endParaRPr lang="nl-NL" dirty="0" smtClean="0"/>
          </a:p>
          <a:p>
            <a:r>
              <a:rPr lang="nl-NL" dirty="0" err="1" smtClean="0"/>
              <a:t>Innate</a:t>
            </a:r>
            <a:r>
              <a:rPr lang="nl-NL" dirty="0" smtClean="0"/>
              <a:t> LAD</a:t>
            </a:r>
          </a:p>
          <a:p>
            <a:endParaRPr lang="nl-NL" dirty="0" smtClean="0"/>
          </a:p>
          <a:p>
            <a:r>
              <a:rPr lang="nl-NL" dirty="0" err="1" smtClean="0"/>
              <a:t>Acquisition</a:t>
            </a:r>
            <a:r>
              <a:rPr lang="nl-NL" dirty="0" smtClean="0"/>
              <a:t> </a:t>
            </a:r>
            <a:r>
              <a:rPr lang="nl-NL" dirty="0" err="1" smtClean="0"/>
              <a:t>by</a:t>
            </a:r>
            <a:r>
              <a:rPr lang="nl-NL" dirty="0" smtClean="0"/>
              <a:t> means of </a:t>
            </a:r>
            <a:r>
              <a:rPr lang="nl-NL" b="1" dirty="0" err="1" smtClean="0"/>
              <a:t>positive</a:t>
            </a:r>
            <a:r>
              <a:rPr lang="nl-NL" b="1" dirty="0" smtClean="0"/>
              <a:t> </a:t>
            </a:r>
            <a:r>
              <a:rPr lang="nl-NL" b="1" dirty="0" err="1" smtClean="0"/>
              <a:t>evidence</a:t>
            </a:r>
            <a:r>
              <a:rPr lang="nl-NL" dirty="0" smtClean="0"/>
              <a:t> -&gt; </a:t>
            </a:r>
            <a:r>
              <a:rPr lang="nl-NL" b="1" dirty="0" err="1" smtClean="0"/>
              <a:t>implici</a:t>
            </a:r>
            <a:r>
              <a:rPr lang="nl-NL" dirty="0" err="1" smtClean="0"/>
              <a:t>t</a:t>
            </a:r>
            <a:r>
              <a:rPr lang="nl-NL" dirty="0" smtClean="0"/>
              <a:t> </a:t>
            </a:r>
            <a:r>
              <a:rPr lang="nl-NL" dirty="0" err="1" smtClean="0"/>
              <a:t>knowledge</a:t>
            </a:r>
            <a:endParaRPr lang="nl-NL" dirty="0" smtClean="0"/>
          </a:p>
          <a:p>
            <a:endParaRPr lang="nl-NL" dirty="0" smtClean="0"/>
          </a:p>
          <a:p>
            <a:r>
              <a:rPr lang="nl-NL" dirty="0" err="1" smtClean="0"/>
              <a:t>Role</a:t>
            </a:r>
            <a:r>
              <a:rPr lang="nl-NL" dirty="0" smtClean="0"/>
              <a:t> of </a:t>
            </a:r>
            <a:r>
              <a:rPr lang="nl-NL" b="1" dirty="0" err="1" smtClean="0"/>
              <a:t>negative</a:t>
            </a:r>
            <a:r>
              <a:rPr lang="nl-NL" b="1" dirty="0" smtClean="0"/>
              <a:t> </a:t>
            </a:r>
            <a:r>
              <a:rPr lang="nl-NL" b="1" dirty="0" err="1" smtClean="0"/>
              <a:t>evidence</a:t>
            </a:r>
            <a:r>
              <a:rPr lang="nl-NL" dirty="0" smtClean="0"/>
              <a:t>: </a:t>
            </a:r>
            <a:r>
              <a:rPr lang="nl-NL" dirty="0" err="1" smtClean="0"/>
              <a:t>debated</a:t>
            </a:r>
            <a:endParaRPr lang="nl-NL" dirty="0" smtClean="0"/>
          </a:p>
          <a:p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1162659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CF and 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800" dirty="0" err="1">
                <a:latin typeface="+mj-lt"/>
                <a:cs typeface="Aharoni" pitchFamily="2" charset="-79"/>
              </a:rPr>
              <a:t>Truscott</a:t>
            </a:r>
            <a:r>
              <a:rPr lang="nl-NL" sz="2800" dirty="0">
                <a:latin typeface="+mj-lt"/>
                <a:cs typeface="Aharoni" pitchFamily="2" charset="-79"/>
              </a:rPr>
              <a:t> </a:t>
            </a:r>
            <a:r>
              <a:rPr lang="nl-NL" sz="2800" dirty="0" smtClean="0">
                <a:latin typeface="+mj-lt"/>
                <a:cs typeface="Aharoni" pitchFamily="2" charset="-79"/>
              </a:rPr>
              <a:t>(</a:t>
            </a:r>
            <a:r>
              <a:rPr lang="nl-NL" sz="2800" dirty="0" err="1" smtClean="0">
                <a:latin typeface="+mj-lt"/>
                <a:cs typeface="Aharoni" pitchFamily="2" charset="-79"/>
              </a:rPr>
              <a:t>various</a:t>
            </a:r>
            <a:r>
              <a:rPr lang="nl-NL" sz="2800" dirty="0" smtClean="0">
                <a:latin typeface="+mj-lt"/>
                <a:cs typeface="Aharoni" pitchFamily="2" charset="-79"/>
              </a:rPr>
              <a:t> studies)</a:t>
            </a:r>
            <a:endParaRPr lang="nl-NL" sz="2800" dirty="0">
              <a:latin typeface="+mj-lt"/>
              <a:cs typeface="Aharoni" pitchFamily="2" charset="-79"/>
            </a:endParaRPr>
          </a:p>
          <a:p>
            <a:endParaRPr lang="nl-NL" sz="2800" dirty="0" smtClean="0">
              <a:latin typeface="+mj-lt"/>
              <a:cs typeface="Aharoni" pitchFamily="2" charset="-79"/>
            </a:endParaRPr>
          </a:p>
          <a:p>
            <a:r>
              <a:rPr lang="nl-NL" sz="2800" dirty="0" err="1" smtClean="0">
                <a:latin typeface="+mj-lt"/>
                <a:cs typeface="Aharoni" pitchFamily="2" charset="-79"/>
              </a:rPr>
              <a:t>Corrective</a:t>
            </a:r>
            <a:r>
              <a:rPr lang="nl-NL" sz="2800" dirty="0" smtClean="0">
                <a:latin typeface="+mj-lt"/>
                <a:cs typeface="Aharoni" pitchFamily="2" charset="-79"/>
              </a:rPr>
              <a:t> </a:t>
            </a:r>
            <a:r>
              <a:rPr lang="nl-NL" sz="2800" dirty="0" err="1" smtClean="0">
                <a:latin typeface="+mj-lt"/>
                <a:cs typeface="Aharoni" pitchFamily="2" charset="-79"/>
              </a:rPr>
              <a:t>feeback</a:t>
            </a:r>
            <a:r>
              <a:rPr lang="nl-NL" sz="2800" dirty="0" smtClean="0">
                <a:latin typeface="+mj-lt"/>
                <a:cs typeface="Aharoni" pitchFamily="2" charset="-79"/>
              </a:rPr>
              <a:t>:</a:t>
            </a:r>
          </a:p>
          <a:p>
            <a:pPr lvl="1"/>
            <a:r>
              <a:rPr lang="nl-NL" sz="2800" dirty="0" smtClean="0">
                <a:latin typeface="+mj-lt"/>
                <a:cs typeface="Aharoni" pitchFamily="2" charset="-79"/>
              </a:rPr>
              <a:t>no </a:t>
            </a:r>
            <a:r>
              <a:rPr lang="nl-NL" sz="2800" dirty="0">
                <a:latin typeface="+mj-lt"/>
                <a:cs typeface="Aharoni" pitchFamily="2" charset="-79"/>
              </a:rPr>
              <a:t>effect on </a:t>
            </a:r>
            <a:r>
              <a:rPr lang="nl-NL" sz="2800" dirty="0" err="1">
                <a:latin typeface="+mj-lt"/>
                <a:cs typeface="Aharoni" pitchFamily="2" charset="-79"/>
              </a:rPr>
              <a:t>linguistic</a:t>
            </a:r>
            <a:r>
              <a:rPr lang="nl-NL" sz="2800" dirty="0">
                <a:latin typeface="+mj-lt"/>
                <a:cs typeface="Aharoni" pitchFamily="2" charset="-79"/>
              </a:rPr>
              <a:t> </a:t>
            </a:r>
            <a:r>
              <a:rPr lang="nl-NL" sz="2800" dirty="0" err="1">
                <a:latin typeface="+mj-lt"/>
                <a:cs typeface="Aharoni" pitchFamily="2" charset="-79"/>
              </a:rPr>
              <a:t>development</a:t>
            </a:r>
            <a:r>
              <a:rPr lang="nl-NL" sz="2800" dirty="0">
                <a:latin typeface="+mj-lt"/>
                <a:cs typeface="Aharoni" pitchFamily="2" charset="-79"/>
              </a:rPr>
              <a:t>; </a:t>
            </a:r>
            <a:endParaRPr lang="nl-NL" sz="2800" dirty="0" smtClean="0">
              <a:latin typeface="+mj-lt"/>
              <a:cs typeface="Aharoni" pitchFamily="2" charset="-79"/>
            </a:endParaRPr>
          </a:p>
          <a:p>
            <a:pPr lvl="1"/>
            <a:r>
              <a:rPr lang="nl-NL" sz="2800" dirty="0" smtClean="0">
                <a:latin typeface="+mj-lt"/>
                <a:cs typeface="Aharoni" pitchFamily="2" charset="-79"/>
              </a:rPr>
              <a:t>leads </a:t>
            </a:r>
            <a:r>
              <a:rPr lang="nl-NL" sz="2800" dirty="0" err="1">
                <a:latin typeface="+mj-lt"/>
                <a:cs typeface="Aharoni" pitchFamily="2" charset="-79"/>
              </a:rPr>
              <a:t>only</a:t>
            </a:r>
            <a:r>
              <a:rPr lang="nl-NL" sz="2800" dirty="0">
                <a:latin typeface="+mj-lt"/>
                <a:cs typeface="Aharoni" pitchFamily="2" charset="-79"/>
              </a:rPr>
              <a:t> </a:t>
            </a:r>
            <a:r>
              <a:rPr lang="nl-NL" sz="2800" dirty="0" err="1">
                <a:latin typeface="+mj-lt"/>
                <a:cs typeface="Aharoni" pitchFamily="2" charset="-79"/>
              </a:rPr>
              <a:t>to</a:t>
            </a:r>
            <a:r>
              <a:rPr lang="nl-NL" sz="2800" dirty="0">
                <a:latin typeface="+mj-lt"/>
                <a:cs typeface="Aharoni" pitchFamily="2" charset="-79"/>
              </a:rPr>
              <a:t> explicit </a:t>
            </a:r>
            <a:r>
              <a:rPr lang="nl-NL" sz="2800" dirty="0" err="1" smtClean="0">
                <a:latin typeface="+mj-lt"/>
                <a:cs typeface="Aharoni" pitchFamily="2" charset="-79"/>
              </a:rPr>
              <a:t>knowledge</a:t>
            </a:r>
            <a:endParaRPr lang="nl-NL" sz="2800" dirty="0" smtClean="0">
              <a:latin typeface="+mj-lt"/>
              <a:cs typeface="Aharoni" pitchFamily="2" charset="-79"/>
            </a:endParaRPr>
          </a:p>
          <a:p>
            <a:pPr lvl="1"/>
            <a:r>
              <a:rPr lang="nl-NL" sz="2800" dirty="0" err="1" smtClean="0">
                <a:latin typeface="+mj-lt"/>
                <a:cs typeface="Aharoni" pitchFamily="2" charset="-79"/>
              </a:rPr>
              <a:t>acquisition</a:t>
            </a:r>
            <a:r>
              <a:rPr lang="nl-NL" sz="2800" dirty="0" smtClean="0">
                <a:latin typeface="+mj-lt"/>
                <a:cs typeface="Aharoni" pitchFamily="2" charset="-79"/>
              </a:rPr>
              <a:t> </a:t>
            </a:r>
            <a:r>
              <a:rPr lang="nl-NL" sz="2800" dirty="0" err="1" smtClean="0">
                <a:latin typeface="+mj-lt"/>
                <a:cs typeface="Aharoni" pitchFamily="2" charset="-79"/>
              </a:rPr>
              <a:t>by</a:t>
            </a:r>
            <a:r>
              <a:rPr lang="nl-NL" sz="2800" dirty="0" smtClean="0">
                <a:latin typeface="+mj-lt"/>
                <a:cs typeface="Aharoni" pitchFamily="2" charset="-79"/>
              </a:rPr>
              <a:t> </a:t>
            </a:r>
            <a:r>
              <a:rPr lang="nl-NL" sz="2800" dirty="0" err="1" smtClean="0">
                <a:latin typeface="+mj-lt"/>
                <a:cs typeface="Aharoni" pitchFamily="2" charset="-79"/>
              </a:rPr>
              <a:t>positive</a:t>
            </a:r>
            <a:r>
              <a:rPr lang="nl-NL" sz="2800" dirty="0" smtClean="0">
                <a:latin typeface="+mj-lt"/>
                <a:cs typeface="Aharoni" pitchFamily="2" charset="-79"/>
              </a:rPr>
              <a:t> </a:t>
            </a:r>
            <a:r>
              <a:rPr lang="nl-NL" sz="2800" dirty="0" err="1" smtClean="0">
                <a:latin typeface="+mj-lt"/>
                <a:cs typeface="Aharoni" pitchFamily="2" charset="-79"/>
              </a:rPr>
              <a:t>evidence</a:t>
            </a:r>
            <a:r>
              <a:rPr lang="nl-NL" sz="2800" dirty="0" smtClean="0">
                <a:latin typeface="+mj-lt"/>
                <a:cs typeface="Aharoni" pitchFamily="2" charset="-79"/>
              </a:rPr>
              <a:t>, </a:t>
            </a:r>
            <a:r>
              <a:rPr lang="nl-NL" sz="2800" dirty="0" err="1" smtClean="0">
                <a:latin typeface="+mj-lt"/>
                <a:cs typeface="Aharoni" pitchFamily="2" charset="-79"/>
              </a:rPr>
              <a:t>not</a:t>
            </a:r>
            <a:r>
              <a:rPr lang="nl-NL" sz="2800" dirty="0" smtClean="0">
                <a:latin typeface="+mj-lt"/>
                <a:cs typeface="Aharoni" pitchFamily="2" charset="-79"/>
              </a:rPr>
              <a:t> </a:t>
            </a:r>
            <a:r>
              <a:rPr lang="nl-NL" sz="2800" dirty="0" err="1" smtClean="0">
                <a:latin typeface="+mj-lt"/>
                <a:cs typeface="Aharoni" pitchFamily="2" charset="-79"/>
              </a:rPr>
              <a:t>by</a:t>
            </a:r>
            <a:r>
              <a:rPr lang="nl-NL" sz="2800" dirty="0" smtClean="0">
                <a:latin typeface="+mj-lt"/>
                <a:cs typeface="Aharoni" pitchFamily="2" charset="-79"/>
              </a:rPr>
              <a:t> </a:t>
            </a:r>
            <a:r>
              <a:rPr lang="nl-NL" sz="2800" dirty="0" err="1" smtClean="0">
                <a:latin typeface="+mj-lt"/>
                <a:cs typeface="Aharoni" pitchFamily="2" charset="-79"/>
              </a:rPr>
              <a:t>negative</a:t>
            </a:r>
            <a:r>
              <a:rPr lang="nl-NL" sz="2800" dirty="0" smtClean="0">
                <a:latin typeface="+mj-lt"/>
                <a:cs typeface="Aharoni" pitchFamily="2" charset="-79"/>
              </a:rPr>
              <a:t> </a:t>
            </a:r>
            <a:r>
              <a:rPr lang="nl-NL" sz="2800" dirty="0" err="1" smtClean="0">
                <a:latin typeface="+mj-lt"/>
                <a:cs typeface="Aharoni" pitchFamily="2" charset="-79"/>
              </a:rPr>
              <a:t>evidence</a:t>
            </a:r>
            <a:r>
              <a:rPr lang="nl-NL" sz="2800" dirty="0" smtClean="0">
                <a:latin typeface="+mj-lt"/>
                <a:cs typeface="Aharoni" pitchFamily="2" charset="-79"/>
              </a:rPr>
              <a:t> </a:t>
            </a:r>
            <a:endParaRPr lang="en-US" sz="2800" dirty="0">
              <a:latin typeface="+mj-lt"/>
              <a:cs typeface="Aharoni" pitchFamily="2" charset="-79"/>
            </a:endParaRPr>
          </a:p>
          <a:p>
            <a:endParaRPr lang="en-US" sz="2800" dirty="0"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82361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CF and </a:t>
            </a:r>
            <a:r>
              <a:rPr lang="nl-NL" dirty="0" err="1" smtClean="0"/>
              <a:t>Cognitive-Interactionis</a:t>
            </a:r>
            <a:r>
              <a:rPr lang="nl-NL" dirty="0" smtClean="0"/>
              <a:t>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257800"/>
          </a:xfrm>
        </p:spPr>
        <p:txBody>
          <a:bodyPr>
            <a:normAutofit lnSpcReduction="10000"/>
          </a:bodyPr>
          <a:lstStyle/>
          <a:p>
            <a:endParaRPr lang="nl-NL" sz="2400" dirty="0" smtClean="0"/>
          </a:p>
          <a:p>
            <a:r>
              <a:rPr lang="nl-NL" sz="2400" dirty="0" smtClean="0"/>
              <a:t>No LAD</a:t>
            </a:r>
          </a:p>
          <a:p>
            <a:endParaRPr lang="nl-NL" sz="2400" dirty="0" smtClean="0"/>
          </a:p>
          <a:p>
            <a:r>
              <a:rPr lang="nl-NL" sz="2400" dirty="0" smtClean="0"/>
              <a:t>Language </a:t>
            </a:r>
            <a:r>
              <a:rPr lang="nl-NL" sz="2400" dirty="0" err="1" smtClean="0"/>
              <a:t>development</a:t>
            </a:r>
            <a:r>
              <a:rPr lang="nl-NL" sz="2400" dirty="0" smtClean="0"/>
              <a:t> as a </a:t>
            </a:r>
            <a:r>
              <a:rPr lang="nl-NL" sz="2400" dirty="0" err="1" smtClean="0"/>
              <a:t>specific</a:t>
            </a:r>
            <a:r>
              <a:rPr lang="nl-NL" sz="2400" dirty="0" smtClean="0"/>
              <a:t> form of </a:t>
            </a:r>
            <a:r>
              <a:rPr lang="nl-NL" sz="2400" dirty="0" err="1" smtClean="0"/>
              <a:t>cognitive</a:t>
            </a:r>
            <a:r>
              <a:rPr lang="nl-NL" sz="2400" dirty="0" smtClean="0"/>
              <a:t> </a:t>
            </a:r>
            <a:r>
              <a:rPr lang="nl-NL" sz="2400" dirty="0" err="1" smtClean="0"/>
              <a:t>development</a:t>
            </a:r>
            <a:endParaRPr lang="nl-NL" sz="2400" dirty="0" smtClean="0"/>
          </a:p>
          <a:p>
            <a:endParaRPr lang="nl-NL" sz="2400" dirty="0" smtClean="0"/>
          </a:p>
          <a:p>
            <a:r>
              <a:rPr lang="nl-NL" sz="2400" dirty="0" smtClean="0"/>
              <a:t>No </a:t>
            </a:r>
            <a:r>
              <a:rPr lang="nl-NL" sz="2400" dirty="0" err="1" smtClean="0"/>
              <a:t>rule</a:t>
            </a:r>
            <a:r>
              <a:rPr lang="nl-NL" sz="2400" dirty="0" smtClean="0"/>
              <a:t> </a:t>
            </a:r>
            <a:r>
              <a:rPr lang="nl-NL" sz="2400" dirty="0" err="1" smtClean="0"/>
              <a:t>learning</a:t>
            </a:r>
            <a:r>
              <a:rPr lang="nl-NL" sz="2400" dirty="0" smtClean="0"/>
              <a:t>; </a:t>
            </a:r>
            <a:r>
              <a:rPr lang="nl-NL" sz="2400" dirty="0" err="1" smtClean="0"/>
              <a:t>learning</a:t>
            </a:r>
            <a:r>
              <a:rPr lang="nl-NL" sz="2400" dirty="0" smtClean="0"/>
              <a:t> </a:t>
            </a:r>
            <a:r>
              <a:rPr lang="nl-NL" sz="2400" dirty="0" err="1" smtClean="0"/>
              <a:t>by</a:t>
            </a:r>
            <a:r>
              <a:rPr lang="nl-NL" sz="2400" dirty="0" smtClean="0"/>
              <a:t> means of </a:t>
            </a:r>
            <a:r>
              <a:rPr lang="nl-NL" sz="2400" dirty="0" err="1" smtClean="0"/>
              <a:t>associations</a:t>
            </a:r>
            <a:r>
              <a:rPr lang="nl-NL" sz="2400" dirty="0" smtClean="0"/>
              <a:t>, </a:t>
            </a:r>
            <a:r>
              <a:rPr lang="nl-NL" sz="2400" dirty="0" err="1" smtClean="0"/>
              <a:t>patterns</a:t>
            </a:r>
            <a:r>
              <a:rPr lang="nl-NL" dirty="0" smtClean="0"/>
              <a:t> </a:t>
            </a:r>
          </a:p>
          <a:p>
            <a:endParaRPr lang="nl-NL" dirty="0"/>
          </a:p>
          <a:p>
            <a:r>
              <a:rPr lang="nl-NL" dirty="0" smtClean="0"/>
              <a:t>CF </a:t>
            </a:r>
            <a:r>
              <a:rPr lang="nl-NL" dirty="0" err="1" smtClean="0"/>
              <a:t>contributes</a:t>
            </a:r>
            <a:r>
              <a:rPr lang="nl-NL" dirty="0" smtClean="0"/>
              <a:t> </a:t>
            </a:r>
            <a:r>
              <a:rPr lang="nl-NL" dirty="0" err="1" smtClean="0"/>
              <a:t>also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‘</a:t>
            </a:r>
            <a:r>
              <a:rPr lang="nl-NL" dirty="0" err="1" smtClean="0"/>
              <a:t>acquisition</a:t>
            </a:r>
            <a:r>
              <a:rPr lang="nl-NL" dirty="0" smtClean="0"/>
              <a:t>’, </a:t>
            </a:r>
            <a:r>
              <a:rPr lang="nl-NL" dirty="0" err="1" smtClean="0"/>
              <a:t>not</a:t>
            </a:r>
            <a:r>
              <a:rPr lang="nl-NL" dirty="0" smtClean="0"/>
              <a:t> </a:t>
            </a:r>
            <a:r>
              <a:rPr lang="nl-NL" dirty="0" err="1" smtClean="0"/>
              <a:t>only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‘</a:t>
            </a:r>
            <a:r>
              <a:rPr lang="nl-NL" dirty="0" err="1" smtClean="0"/>
              <a:t>learning</a:t>
            </a:r>
            <a:r>
              <a:rPr lang="nl-NL" dirty="0" smtClean="0"/>
              <a:t>’</a:t>
            </a:r>
          </a:p>
          <a:p>
            <a:endParaRPr lang="nl-NL" dirty="0"/>
          </a:p>
          <a:p>
            <a:r>
              <a:rPr lang="nl-NL" dirty="0" smtClean="0"/>
              <a:t>CF </a:t>
            </a:r>
            <a:r>
              <a:rPr lang="nl-NL" dirty="0" err="1" smtClean="0"/>
              <a:t>promotes</a:t>
            </a:r>
            <a:r>
              <a:rPr lang="nl-NL" dirty="0" smtClean="0"/>
              <a:t> </a:t>
            </a:r>
            <a:r>
              <a:rPr lang="nl-NL" dirty="0" err="1" smtClean="0"/>
              <a:t>cognitive</a:t>
            </a:r>
            <a:r>
              <a:rPr lang="nl-NL" dirty="0" smtClean="0"/>
              <a:t> </a:t>
            </a:r>
            <a:r>
              <a:rPr lang="nl-NL" dirty="0" err="1" smtClean="0"/>
              <a:t>mechanisms</a:t>
            </a:r>
            <a:r>
              <a:rPr lang="nl-NL" dirty="0" smtClean="0"/>
              <a:t> </a:t>
            </a:r>
            <a:r>
              <a:rPr lang="nl-NL" dirty="0" err="1" smtClean="0"/>
              <a:t>involved</a:t>
            </a:r>
            <a:r>
              <a:rPr lang="nl-NL" dirty="0" smtClean="0"/>
              <a:t> in intake, </a:t>
            </a:r>
            <a:r>
              <a:rPr lang="nl-NL" dirty="0" err="1" smtClean="0"/>
              <a:t>restructuring</a:t>
            </a:r>
            <a:r>
              <a:rPr lang="nl-NL" dirty="0" smtClean="0"/>
              <a:t>, </a:t>
            </a:r>
            <a:r>
              <a:rPr lang="nl-NL" dirty="0" err="1" smtClean="0"/>
              <a:t>interlanguage</a:t>
            </a:r>
            <a:r>
              <a:rPr lang="nl-NL" dirty="0" smtClean="0"/>
              <a:t> </a:t>
            </a:r>
            <a:r>
              <a:rPr lang="nl-NL" dirty="0" err="1" smtClean="0"/>
              <a:t>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30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CF and </a:t>
            </a:r>
            <a:r>
              <a:rPr lang="nl-NL" dirty="0" err="1" smtClean="0"/>
              <a:t>Socio-Cultural</a:t>
            </a:r>
            <a:r>
              <a:rPr lang="nl-NL" dirty="0" smtClean="0"/>
              <a:t> </a:t>
            </a:r>
            <a:r>
              <a:rPr lang="nl-NL" dirty="0" err="1" smtClean="0"/>
              <a:t>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Similar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cognitive-interactionist</a:t>
            </a:r>
            <a:r>
              <a:rPr lang="nl-NL" dirty="0" smtClean="0"/>
              <a:t> approaches,  but major focus on </a:t>
            </a:r>
            <a:r>
              <a:rPr lang="nl-NL" dirty="0" err="1" smtClean="0"/>
              <a:t>role</a:t>
            </a:r>
            <a:r>
              <a:rPr lang="nl-NL" dirty="0" smtClean="0"/>
              <a:t> of environment</a:t>
            </a:r>
          </a:p>
          <a:p>
            <a:endParaRPr lang="nl-NL" dirty="0"/>
          </a:p>
          <a:p>
            <a:r>
              <a:rPr lang="nl-NL" dirty="0" smtClean="0"/>
              <a:t>Learning </a:t>
            </a:r>
            <a:r>
              <a:rPr lang="nl-NL" dirty="0" err="1" smtClean="0"/>
              <a:t>by</a:t>
            </a:r>
            <a:r>
              <a:rPr lang="nl-NL" dirty="0" smtClean="0"/>
              <a:t> means of ‘</a:t>
            </a:r>
            <a:r>
              <a:rPr lang="nl-NL" dirty="0" err="1" smtClean="0"/>
              <a:t>scaffolding</a:t>
            </a:r>
            <a:r>
              <a:rPr lang="nl-NL" dirty="0" smtClean="0"/>
              <a:t>’,  </a:t>
            </a:r>
            <a:r>
              <a:rPr lang="nl-NL" dirty="0" err="1" smtClean="0"/>
              <a:t>collaboration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‘zone of </a:t>
            </a:r>
            <a:r>
              <a:rPr lang="nl-NL" dirty="0" err="1" smtClean="0"/>
              <a:t>proximal</a:t>
            </a:r>
            <a:r>
              <a:rPr lang="nl-NL" dirty="0" smtClean="0"/>
              <a:t> </a:t>
            </a:r>
            <a:r>
              <a:rPr lang="nl-NL" dirty="0" err="1" smtClean="0"/>
              <a:t>development</a:t>
            </a:r>
            <a:r>
              <a:rPr lang="nl-NL" dirty="0" smtClean="0"/>
              <a:t>’ (</a:t>
            </a:r>
            <a:r>
              <a:rPr lang="nl-NL" dirty="0" err="1" smtClean="0"/>
              <a:t>Vygotskij</a:t>
            </a:r>
            <a:r>
              <a:rPr lang="nl-NL" dirty="0" smtClean="0"/>
              <a:t>; Piaget)</a:t>
            </a:r>
          </a:p>
          <a:p>
            <a:endParaRPr lang="nl-NL" dirty="0"/>
          </a:p>
          <a:p>
            <a:r>
              <a:rPr lang="nl-NL" dirty="0" smtClean="0"/>
              <a:t>View on CF: </a:t>
            </a:r>
            <a:r>
              <a:rPr lang="nl-NL" dirty="0" err="1" smtClean="0"/>
              <a:t>not</a:t>
            </a:r>
            <a:r>
              <a:rPr lang="nl-NL" dirty="0" smtClean="0"/>
              <a:t> </a:t>
            </a:r>
            <a:r>
              <a:rPr lang="nl-NL" dirty="0" err="1" smtClean="0"/>
              <a:t>very</a:t>
            </a:r>
            <a:r>
              <a:rPr lang="nl-NL" dirty="0" smtClean="0"/>
              <a:t> concrete;  CF </a:t>
            </a:r>
            <a:r>
              <a:rPr lang="nl-NL" dirty="0" err="1" smtClean="0"/>
              <a:t>although</a:t>
            </a:r>
            <a:r>
              <a:rPr lang="nl-NL" dirty="0" smtClean="0"/>
              <a:t> </a:t>
            </a:r>
            <a:r>
              <a:rPr lang="nl-NL" dirty="0" err="1" smtClean="0"/>
              <a:t>useful</a:t>
            </a:r>
            <a:r>
              <a:rPr lang="nl-NL" dirty="0"/>
              <a:t> </a:t>
            </a:r>
            <a:r>
              <a:rPr lang="nl-NL" dirty="0" err="1" smtClean="0"/>
              <a:t>needs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 ‘fine-</a:t>
            </a:r>
            <a:r>
              <a:rPr lang="nl-NL" dirty="0" err="1" smtClean="0"/>
              <a:t>tuned</a:t>
            </a:r>
            <a:r>
              <a:rPr lang="nl-NL" dirty="0" smtClean="0"/>
              <a:t>’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proficiency</a:t>
            </a:r>
            <a:r>
              <a:rPr lang="nl-NL" dirty="0" smtClean="0"/>
              <a:t> level of </a:t>
            </a:r>
            <a:r>
              <a:rPr lang="nl-NL" dirty="0" err="1" smtClean="0"/>
              <a:t>individual</a:t>
            </a:r>
            <a:r>
              <a:rPr lang="nl-NL" dirty="0" smtClean="0"/>
              <a:t> </a:t>
            </a:r>
            <a:r>
              <a:rPr lang="nl-NL" dirty="0" err="1" smtClean="0"/>
              <a:t>learners</a:t>
            </a:r>
            <a:r>
              <a:rPr lang="nl-NL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531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Strategies</a:t>
            </a:r>
            <a:r>
              <a:rPr lang="nl-NL" dirty="0" smtClean="0"/>
              <a:t> of CF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nl-NL" sz="3600" dirty="0" err="1" smtClean="0"/>
              <a:t>Key</a:t>
            </a:r>
            <a:r>
              <a:rPr lang="nl-NL" sz="3600" dirty="0" smtClean="0"/>
              <a:t> </a:t>
            </a:r>
            <a:r>
              <a:rPr lang="nl-NL" sz="3600" dirty="0" err="1" smtClean="0"/>
              <a:t>dimensions</a:t>
            </a:r>
            <a:endParaRPr lang="nl-NL" sz="3600" dirty="0" smtClean="0"/>
          </a:p>
          <a:p>
            <a:endParaRPr lang="nl-NL" dirty="0"/>
          </a:p>
          <a:p>
            <a:endParaRPr lang="nl-NL" dirty="0" smtClean="0"/>
          </a:p>
          <a:p>
            <a:r>
              <a:rPr lang="nl-NL" sz="2400" dirty="0" smtClean="0"/>
              <a:t>Input-</a:t>
            </a:r>
            <a:r>
              <a:rPr lang="nl-NL" sz="2400" dirty="0" err="1" smtClean="0"/>
              <a:t>providing</a:t>
            </a:r>
            <a:r>
              <a:rPr lang="nl-NL" sz="2400" dirty="0" smtClean="0"/>
              <a:t> </a:t>
            </a:r>
            <a:r>
              <a:rPr lang="nl-NL" sz="2400" dirty="0" err="1" smtClean="0"/>
              <a:t>vs</a:t>
            </a:r>
            <a:r>
              <a:rPr lang="nl-NL" sz="2400" dirty="0" smtClean="0"/>
              <a:t> output-</a:t>
            </a:r>
            <a:r>
              <a:rPr lang="nl-NL" sz="2400" dirty="0" err="1" smtClean="0"/>
              <a:t>prompting</a:t>
            </a:r>
            <a:endParaRPr lang="nl-NL" sz="2400" dirty="0" smtClean="0"/>
          </a:p>
          <a:p>
            <a:endParaRPr lang="nl-NL" sz="2400" dirty="0"/>
          </a:p>
          <a:p>
            <a:r>
              <a:rPr lang="nl-NL" sz="2400" dirty="0" smtClean="0"/>
              <a:t>Explicit </a:t>
            </a:r>
            <a:r>
              <a:rPr lang="nl-NL" sz="2400" dirty="0" err="1" smtClean="0"/>
              <a:t>vs</a:t>
            </a:r>
            <a:r>
              <a:rPr lang="nl-NL" sz="2400" dirty="0" smtClean="0"/>
              <a:t> </a:t>
            </a:r>
            <a:r>
              <a:rPr lang="nl-NL" sz="2400" dirty="0" err="1" smtClean="0"/>
              <a:t>implicit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00445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CI: Type of </a:t>
            </a:r>
            <a:r>
              <a:rPr lang="nl-NL" dirty="0" err="1" smtClean="0"/>
              <a:t>strategies</a:t>
            </a:r>
            <a:r>
              <a:rPr lang="nl-NL" dirty="0" smtClean="0"/>
              <a:t> </a:t>
            </a:r>
            <a:br>
              <a:rPr lang="nl-NL" dirty="0" smtClean="0"/>
            </a:br>
            <a:r>
              <a:rPr lang="nl-NL" sz="2000" dirty="0" smtClean="0"/>
              <a:t>(</a:t>
            </a:r>
            <a:r>
              <a:rPr lang="nl-NL" sz="2000" dirty="0" err="1" smtClean="0"/>
              <a:t>cfr</a:t>
            </a:r>
            <a:r>
              <a:rPr lang="nl-NL" sz="2000" dirty="0" smtClean="0"/>
              <a:t>. </a:t>
            </a:r>
            <a:r>
              <a:rPr lang="nl-NL" sz="2000" dirty="0" err="1" smtClean="0"/>
              <a:t>Lyster</a:t>
            </a:r>
            <a:r>
              <a:rPr lang="nl-NL" sz="2000" dirty="0" smtClean="0"/>
              <a:t> &amp; </a:t>
            </a:r>
            <a:r>
              <a:rPr lang="nl-NL" sz="2000" dirty="0" err="1" smtClean="0"/>
              <a:t>Ranta</a:t>
            </a:r>
            <a:r>
              <a:rPr lang="nl-NL" sz="2000" dirty="0" smtClean="0"/>
              <a:t>, 1997); </a:t>
            </a:r>
            <a:r>
              <a:rPr lang="nl-NL" sz="2000" dirty="0" err="1" smtClean="0"/>
              <a:t>Exercise</a:t>
            </a:r>
            <a:r>
              <a:rPr lang="nl-NL" sz="2000" dirty="0" smtClean="0"/>
              <a:t> Hand-out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2400" dirty="0"/>
              <a:t>Explicit </a:t>
            </a:r>
            <a:r>
              <a:rPr lang="en-US" sz="2400" dirty="0" smtClean="0"/>
              <a:t>correction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 smtClean="0"/>
              <a:t>Recasts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Clarification </a:t>
            </a:r>
            <a:r>
              <a:rPr lang="en-US" sz="2400" dirty="0" smtClean="0"/>
              <a:t>request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Metalinguistic </a:t>
            </a:r>
            <a:r>
              <a:rPr lang="en-US" sz="2400" dirty="0" smtClean="0"/>
              <a:t>comment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 smtClean="0"/>
              <a:t>Elicitation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 smtClean="0"/>
              <a:t>Repetition</a:t>
            </a:r>
          </a:p>
          <a:p>
            <a:pPr marL="114300" lvl="0" indent="0">
              <a:buNone/>
            </a:pPr>
            <a:endParaRPr lang="en-US" sz="2400" dirty="0" smtClean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232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General </a:t>
            </a:r>
            <a:r>
              <a:rPr lang="nl-NL" dirty="0" err="1" smtClean="0"/>
              <a:t>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Intensive CF</a:t>
            </a:r>
          </a:p>
          <a:p>
            <a:endParaRPr lang="nl-NL" dirty="0" smtClean="0"/>
          </a:p>
          <a:p>
            <a:r>
              <a:rPr lang="nl-NL" dirty="0" err="1" smtClean="0"/>
              <a:t>Explicitness</a:t>
            </a:r>
            <a:r>
              <a:rPr lang="nl-NL" dirty="0" smtClean="0"/>
              <a:t> of CF</a:t>
            </a:r>
          </a:p>
          <a:p>
            <a:endParaRPr lang="nl-NL" dirty="0" smtClean="0"/>
          </a:p>
          <a:p>
            <a:r>
              <a:rPr lang="nl-NL" dirty="0" smtClean="0"/>
              <a:t>Multiple </a:t>
            </a:r>
            <a:r>
              <a:rPr lang="nl-NL" dirty="0" err="1" smtClean="0"/>
              <a:t>forms</a:t>
            </a:r>
            <a:r>
              <a:rPr lang="nl-NL" dirty="0" smtClean="0"/>
              <a:t> of CF </a:t>
            </a:r>
            <a:r>
              <a:rPr lang="nl-NL" dirty="0" err="1" smtClean="0"/>
              <a:t>depending</a:t>
            </a:r>
            <a:r>
              <a:rPr lang="nl-NL" dirty="0" smtClean="0"/>
              <a:t> on context, </a:t>
            </a:r>
            <a:r>
              <a:rPr lang="nl-NL" dirty="0" err="1" smtClean="0"/>
              <a:t>task</a:t>
            </a:r>
            <a:r>
              <a:rPr lang="nl-NL" dirty="0" smtClean="0"/>
              <a:t>, </a:t>
            </a:r>
            <a:r>
              <a:rPr lang="nl-NL" dirty="0" err="1" smtClean="0"/>
              <a:t>proficiency</a:t>
            </a:r>
            <a:r>
              <a:rPr lang="nl-NL" dirty="0" smtClean="0"/>
              <a:t> level</a:t>
            </a:r>
          </a:p>
          <a:p>
            <a:endParaRPr lang="nl-NL" dirty="0" smtClean="0"/>
          </a:p>
          <a:p>
            <a:r>
              <a:rPr lang="nl-NL" dirty="0" smtClean="0"/>
              <a:t>Combination of input-</a:t>
            </a:r>
            <a:r>
              <a:rPr lang="nl-NL" dirty="0" err="1" smtClean="0"/>
              <a:t>providing</a:t>
            </a:r>
            <a:r>
              <a:rPr lang="nl-NL" dirty="0" smtClean="0"/>
              <a:t> and output </a:t>
            </a:r>
            <a:r>
              <a:rPr lang="nl-NL" dirty="0" err="1" smtClean="0"/>
              <a:t>prompting</a:t>
            </a:r>
            <a:r>
              <a:rPr lang="nl-NL" dirty="0" smtClean="0"/>
              <a:t> CF </a:t>
            </a:r>
            <a:r>
              <a:rPr lang="nl-NL" dirty="0" err="1" smtClean="0"/>
              <a:t>strategies</a:t>
            </a:r>
            <a:endParaRPr lang="nl-NL" dirty="0" smtClean="0"/>
          </a:p>
          <a:p>
            <a:endParaRPr lang="nl-NL" dirty="0" smtClean="0"/>
          </a:p>
          <a:p>
            <a:r>
              <a:rPr lang="nl-NL" dirty="0" err="1" smtClean="0"/>
              <a:t>Importance</a:t>
            </a:r>
            <a:r>
              <a:rPr lang="nl-NL" dirty="0" smtClean="0"/>
              <a:t> of </a:t>
            </a:r>
            <a:r>
              <a:rPr lang="nl-NL" dirty="0" err="1" smtClean="0"/>
              <a:t>self-repair</a:t>
            </a:r>
            <a:r>
              <a:rPr lang="nl-NL" dirty="0" smtClean="0"/>
              <a:t>/</a:t>
            </a:r>
            <a:r>
              <a:rPr lang="nl-NL" dirty="0" err="1" smtClean="0"/>
              <a:t>revision</a:t>
            </a:r>
            <a:r>
              <a:rPr lang="nl-NL" dirty="0" smtClean="0"/>
              <a:t>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27679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Research agenda </a:t>
            </a:r>
            <a:r>
              <a:rPr lang="nl-NL" sz="2000" dirty="0" smtClean="0"/>
              <a:t>(</a:t>
            </a:r>
            <a:r>
              <a:rPr lang="nl-NL" sz="2000" dirty="0" err="1" smtClean="0"/>
              <a:t>cfr</a:t>
            </a:r>
            <a:r>
              <a:rPr lang="nl-NL" sz="2000" dirty="0" smtClean="0"/>
              <a:t>. Ellis &amp; </a:t>
            </a:r>
            <a:r>
              <a:rPr lang="nl-NL" sz="2000" dirty="0" err="1" smtClean="0"/>
              <a:t>Shintani</a:t>
            </a:r>
            <a:r>
              <a:rPr lang="nl-NL" sz="2000" dirty="0" smtClean="0"/>
              <a:t>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Different types of CF: </a:t>
            </a:r>
            <a:r>
              <a:rPr lang="nl-NL" dirty="0" err="1" smtClean="0">
                <a:solidFill>
                  <a:srgbClr val="FF0000"/>
                </a:solidFill>
              </a:rPr>
              <a:t>which</a:t>
            </a:r>
            <a:r>
              <a:rPr lang="nl-NL" dirty="0" smtClean="0">
                <a:solidFill>
                  <a:srgbClr val="FF0000"/>
                </a:solidFill>
              </a:rPr>
              <a:t> </a:t>
            </a:r>
            <a:r>
              <a:rPr lang="nl-NL" dirty="0" err="1" smtClean="0">
                <a:solidFill>
                  <a:srgbClr val="FF0000"/>
                </a:solidFill>
              </a:rPr>
              <a:t>one</a:t>
            </a:r>
            <a:r>
              <a:rPr lang="nl-NL" dirty="0" smtClean="0">
                <a:solidFill>
                  <a:srgbClr val="FF0000"/>
                </a:solidFill>
              </a:rPr>
              <a:t> is most </a:t>
            </a:r>
            <a:r>
              <a:rPr lang="nl-NL" dirty="0" err="1" smtClean="0">
                <a:solidFill>
                  <a:srgbClr val="FF0000"/>
                </a:solidFill>
              </a:rPr>
              <a:t>effective</a:t>
            </a:r>
            <a:r>
              <a:rPr lang="nl-NL" dirty="0" smtClean="0"/>
              <a:t>?</a:t>
            </a:r>
          </a:p>
          <a:p>
            <a:endParaRPr lang="nl-NL" dirty="0"/>
          </a:p>
          <a:p>
            <a:r>
              <a:rPr lang="nl-NL" dirty="0" err="1" smtClean="0"/>
              <a:t>Role</a:t>
            </a:r>
            <a:r>
              <a:rPr lang="nl-NL" dirty="0" smtClean="0"/>
              <a:t> </a:t>
            </a:r>
            <a:r>
              <a:rPr lang="nl-NL" dirty="0" err="1" smtClean="0"/>
              <a:t>played</a:t>
            </a:r>
            <a:r>
              <a:rPr lang="nl-NL" dirty="0" smtClean="0"/>
              <a:t> </a:t>
            </a:r>
            <a:r>
              <a:rPr lang="nl-NL" dirty="0" err="1" smtClean="0"/>
              <a:t>by</a:t>
            </a:r>
            <a:r>
              <a:rPr lang="nl-NL" dirty="0" smtClean="0"/>
              <a:t> </a:t>
            </a:r>
            <a:r>
              <a:rPr lang="nl-NL" dirty="0" err="1" smtClean="0"/>
              <a:t>individual</a:t>
            </a:r>
            <a:r>
              <a:rPr lang="nl-NL" dirty="0" smtClean="0"/>
              <a:t> </a:t>
            </a:r>
            <a:r>
              <a:rPr lang="nl-NL" dirty="0" err="1" smtClean="0"/>
              <a:t>learner</a:t>
            </a:r>
            <a:r>
              <a:rPr lang="nl-NL" dirty="0" smtClean="0"/>
              <a:t> factors in </a:t>
            </a:r>
            <a:r>
              <a:rPr lang="nl-NL" dirty="0" err="1" smtClean="0"/>
              <a:t>mediating</a:t>
            </a:r>
            <a:r>
              <a:rPr lang="nl-NL" dirty="0" smtClean="0"/>
              <a:t> effects of CF</a:t>
            </a:r>
          </a:p>
          <a:p>
            <a:endParaRPr lang="nl-NL" dirty="0"/>
          </a:p>
          <a:p>
            <a:r>
              <a:rPr lang="nl-NL" dirty="0" err="1" smtClean="0"/>
              <a:t>Role</a:t>
            </a:r>
            <a:r>
              <a:rPr lang="nl-NL" dirty="0" smtClean="0"/>
              <a:t> </a:t>
            </a:r>
            <a:r>
              <a:rPr lang="nl-NL" dirty="0" err="1" smtClean="0"/>
              <a:t>played</a:t>
            </a:r>
            <a:r>
              <a:rPr lang="nl-NL" dirty="0" smtClean="0"/>
              <a:t> </a:t>
            </a:r>
            <a:r>
              <a:rPr lang="nl-NL" dirty="0" err="1" smtClean="0"/>
              <a:t>by</a:t>
            </a:r>
            <a:r>
              <a:rPr lang="nl-NL" dirty="0" smtClean="0"/>
              <a:t> </a:t>
            </a:r>
            <a:r>
              <a:rPr lang="nl-NL" dirty="0" err="1" smtClean="0"/>
              <a:t>contextual</a:t>
            </a:r>
            <a:r>
              <a:rPr lang="nl-NL" dirty="0" smtClean="0"/>
              <a:t> factors in </a:t>
            </a:r>
            <a:r>
              <a:rPr lang="nl-NL" dirty="0" err="1" smtClean="0"/>
              <a:t>mediating</a:t>
            </a:r>
            <a:r>
              <a:rPr lang="nl-NL" dirty="0" smtClean="0"/>
              <a:t> </a:t>
            </a:r>
            <a:r>
              <a:rPr lang="nl-NL" dirty="0" err="1" smtClean="0"/>
              <a:t>effecst</a:t>
            </a:r>
            <a:r>
              <a:rPr lang="nl-NL" dirty="0" smtClean="0"/>
              <a:t> of CF</a:t>
            </a:r>
          </a:p>
          <a:p>
            <a:endParaRPr lang="nl-NL" dirty="0"/>
          </a:p>
          <a:p>
            <a:r>
              <a:rPr lang="nl-NL" dirty="0" err="1" smtClean="0"/>
              <a:t>Learner’s</a:t>
            </a:r>
            <a:r>
              <a:rPr lang="nl-NL" dirty="0" smtClean="0"/>
              <a:t> engagement/</a:t>
            </a:r>
            <a:r>
              <a:rPr lang="nl-NL" dirty="0" err="1" smtClean="0"/>
              <a:t>reaction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CF</a:t>
            </a:r>
          </a:p>
          <a:p>
            <a:endParaRPr lang="nl-NL" dirty="0"/>
          </a:p>
          <a:p>
            <a:r>
              <a:rPr lang="nl-NL" dirty="0" smtClean="0">
                <a:solidFill>
                  <a:srgbClr val="FF0000"/>
                </a:solidFill>
              </a:rPr>
              <a:t>Learning </a:t>
            </a:r>
            <a:r>
              <a:rPr lang="nl-NL" dirty="0" err="1" smtClean="0">
                <a:solidFill>
                  <a:srgbClr val="FF0000"/>
                </a:solidFill>
              </a:rPr>
              <a:t>outcomes</a:t>
            </a:r>
            <a:r>
              <a:rPr lang="nl-NL" dirty="0" smtClean="0">
                <a:solidFill>
                  <a:srgbClr val="FF0000"/>
                </a:solidFill>
              </a:rPr>
              <a:t>: </a:t>
            </a:r>
            <a:r>
              <a:rPr lang="nl-NL" dirty="0" err="1" smtClean="0">
                <a:solidFill>
                  <a:srgbClr val="FF0000"/>
                </a:solidFill>
              </a:rPr>
              <a:t>to</a:t>
            </a:r>
            <a:r>
              <a:rPr lang="nl-NL" dirty="0" smtClean="0">
                <a:solidFill>
                  <a:srgbClr val="FF0000"/>
                </a:solidFill>
              </a:rPr>
              <a:t> </a:t>
            </a:r>
            <a:r>
              <a:rPr lang="nl-NL" dirty="0" err="1" smtClean="0">
                <a:solidFill>
                  <a:srgbClr val="FF0000"/>
                </a:solidFill>
              </a:rPr>
              <a:t>what</a:t>
            </a:r>
            <a:r>
              <a:rPr lang="nl-NL" dirty="0" smtClean="0">
                <a:solidFill>
                  <a:srgbClr val="FF0000"/>
                </a:solidFill>
              </a:rPr>
              <a:t> </a:t>
            </a:r>
            <a:r>
              <a:rPr lang="nl-NL" dirty="0" err="1" smtClean="0">
                <a:solidFill>
                  <a:srgbClr val="FF0000"/>
                </a:solidFill>
              </a:rPr>
              <a:t>extent</a:t>
            </a:r>
            <a:r>
              <a:rPr lang="nl-NL" dirty="0" smtClean="0">
                <a:solidFill>
                  <a:srgbClr val="FF0000"/>
                </a:solidFill>
              </a:rPr>
              <a:t> does CF </a:t>
            </a:r>
            <a:r>
              <a:rPr lang="nl-NL" dirty="0" err="1" smtClean="0">
                <a:solidFill>
                  <a:srgbClr val="FF0000"/>
                </a:solidFill>
              </a:rPr>
              <a:t>promote</a:t>
            </a:r>
            <a:r>
              <a:rPr lang="nl-NL" dirty="0" smtClean="0">
                <a:solidFill>
                  <a:srgbClr val="FF0000"/>
                </a:solidFill>
              </a:rPr>
              <a:t> L2 </a:t>
            </a:r>
            <a:r>
              <a:rPr lang="nl-NL" dirty="0" err="1" smtClean="0">
                <a:solidFill>
                  <a:srgbClr val="FF0000"/>
                </a:solidFill>
              </a:rPr>
              <a:t>learning</a:t>
            </a:r>
            <a:r>
              <a:rPr lang="nl-NL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587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nl-NL" dirty="0" smtClean="0"/>
              <a:t>See </a:t>
            </a:r>
            <a:r>
              <a:rPr lang="nl-NL" dirty="0" err="1" smtClean="0"/>
              <a:t>examples</a:t>
            </a:r>
            <a:r>
              <a:rPr lang="nl-NL" dirty="0" smtClean="0"/>
              <a:t> on Hand-out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930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4739</TotalTime>
  <Words>552</Words>
  <Application>Microsoft Macintosh PowerPoint</Application>
  <PresentationFormat>On-screen Show (4:3)</PresentationFormat>
  <Paragraphs>146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Adjacency</vt:lpstr>
      <vt:lpstr>Corrective feedback</vt:lpstr>
      <vt:lpstr>This class </vt:lpstr>
      <vt:lpstr>Errors: where do they come from? (20-02-2017)</vt:lpstr>
      <vt:lpstr>Learner language &amp;  errors (20-02-2017)</vt:lpstr>
      <vt:lpstr>Different perspectives</vt:lpstr>
      <vt:lpstr>Corrective feedback (CF)</vt:lpstr>
      <vt:lpstr>Questions </vt:lpstr>
      <vt:lpstr>CF and UG</vt:lpstr>
      <vt:lpstr>CF and UG</vt:lpstr>
      <vt:lpstr>CF and Cognitive-Interactionis approaches</vt:lpstr>
      <vt:lpstr>CF and Socio-Cultural theories</vt:lpstr>
      <vt:lpstr>Strategies of CF</vt:lpstr>
      <vt:lpstr>CI: Type of strategies  (cfr. Lyster &amp; Ranta, 1997); Exercise Hand-out</vt:lpstr>
      <vt:lpstr>General principles</vt:lpstr>
      <vt:lpstr>Research agenda (cfr. Ellis &amp; Shintani)</vt:lpstr>
      <vt:lpstr>Examples</vt:lpstr>
    </vt:vector>
  </TitlesOfParts>
  <Company>Universiteit van Amsterdam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Input, interaction and output: Language Related Episodes (LRE)</dc:title>
  <dc:creator>Vedder, Ineke</dc:creator>
  <cp:lastModifiedBy>al schleicher</cp:lastModifiedBy>
  <cp:revision>159</cp:revision>
  <dcterms:created xsi:type="dcterms:W3CDTF">2017-02-10T19:02:38Z</dcterms:created>
  <dcterms:modified xsi:type="dcterms:W3CDTF">2017-03-04T19:22:03Z</dcterms:modified>
</cp:coreProperties>
</file>